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Metadata/LabelInfo.xml" ContentType="application/vnd.ms-office.classificationlabel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6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10"/>
    <p:sldId id="257" r:id="rId11"/>
    <p:sldId id="258" r:id="rId12"/>
    <p:sldId id="259" r:id="rId13"/>
    <p:sldId id="260" r:id="rId9"/>
    <p:sldId id="261" r:id="rId8"/>
    <p:sldId id="262" r:id="rId7"/>
    <p:sldId id="263" r:id="rId6"/>
    <p:sldId id="264" r:id="rId5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679A"/>
    <a:srgbClr val="1C304A"/>
    <a:srgbClr val="C0E3F2"/>
    <a:srgbClr val="9DCE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114" d="100"/>
          <a:sy n="114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9.xml"/><Relationship Id="rId6" Type="http://schemas.openxmlformats.org/officeDocument/2006/relationships/slide" Target="slides/slide8.xml"/><Relationship Id="rId7" Type="http://schemas.openxmlformats.org/officeDocument/2006/relationships/slide" Target="slides/slide7.xml"/><Relationship Id="rId8" Type="http://schemas.openxmlformats.org/officeDocument/2006/relationships/slide" Target="slides/slide6.xml"/><Relationship Id="rId9" Type="http://schemas.openxmlformats.org/officeDocument/2006/relationships/slide" Target="slides/slide5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8" Type="http://schemas.microsoft.com/office/2016/11/relationships/changesInfo" Target="changesInfos/changesInfo1.xml"/><Relationship Id="rId19" Type="http://schemas.openxmlformats.org/officeDocument/2006/relationships/slide" Target="slides/slide10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30" Type="http://schemas.openxmlformats.org/officeDocument/2006/relationships/slide" Target="slides/slide21.xml"/><Relationship Id="rId31" Type="http://schemas.openxmlformats.org/officeDocument/2006/relationships/slide" Target="slides/slide22.xml"/><Relationship Id="rId32" Type="http://schemas.openxmlformats.org/officeDocument/2006/relationships/slide" Target="slides/slide23.xml"/><Relationship Id="rId33" Type="http://schemas.openxmlformats.org/officeDocument/2006/relationships/slide" Target="slides/slide2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a Imperato" userId="ba457fa2-6278-4517-bf8e-2300bb761d18" providerId="ADAL" clId="{9B804D28-9D1D-550F-83CD-8847EA3EABB2}"/>
    <pc:docChg chg="modSld">
      <pc:chgData name="Adriana Imperato" userId="ba457fa2-6278-4517-bf8e-2300bb761d18" providerId="ADAL" clId="{9B804D28-9D1D-550F-83CD-8847EA3EABB2}" dt="2026-04-17T17:28:44.855" v="3" actId="207"/>
      <pc:docMkLst>
        <pc:docMk/>
      </pc:docMkLst>
      <pc:sldChg chg="addSp modSp mod">
        <pc:chgData name="Adriana Imperato" userId="ba457fa2-6278-4517-bf8e-2300bb761d18" providerId="ADAL" clId="{9B804D28-9D1D-550F-83CD-8847EA3EABB2}" dt="2026-04-17T17:28:44.855" v="3" actId="207"/>
        <pc:sldMkLst>
          <pc:docMk/>
          <pc:sldMk cId="1449144496" sldId="260"/>
        </pc:sldMkLst>
        <pc:spChg chg="add mod">
          <ac:chgData name="Adriana Imperato" userId="ba457fa2-6278-4517-bf8e-2300bb761d18" providerId="ADAL" clId="{9B804D28-9D1D-550F-83CD-8847EA3EABB2}" dt="2026-04-17T17:28:44.855" v="3" actId="207"/>
          <ac:spMkLst>
            <pc:docMk/>
            <pc:sldMk cId="1449144496" sldId="260"/>
            <ac:spMk id="4" creationId="{D826C9A8-B33D-3B38-6A49-5D01B54E30FB}"/>
          </ac:spMkLst>
        </pc:spChg>
      </pc:sldChg>
    </pc:docChg>
  </pc:docChgLst>
  <pc:docChgLst>
    <pc:chgData name="Katie Matthews" userId="S::katie.matthews@optimaliving.ca::23d95141-2823-47df-a83e-5e32297423a2" providerId="AD" clId="Web-{1E771042-B3DD-89F4-947A-0562A10BB640}"/>
    <pc:docChg chg="modSld">
      <pc:chgData name="Katie Matthews" userId="S::katie.matthews@optimaliving.ca::23d95141-2823-47df-a83e-5e32297423a2" providerId="AD" clId="Web-{1E771042-B3DD-89F4-947A-0562A10BB640}" dt="2026-04-08T15:45:06.414" v="3" actId="20577"/>
      <pc:docMkLst>
        <pc:docMk/>
      </pc:docMkLst>
      <pc:sldChg chg="modSp">
        <pc:chgData name="Katie Matthews" userId="S::katie.matthews@optimaliving.ca::23d95141-2823-47df-a83e-5e32297423a2" providerId="AD" clId="Web-{1E771042-B3DD-89F4-947A-0562A10BB640}" dt="2026-04-08T15:45:06.414" v="3" actId="20577"/>
        <pc:sldMkLst>
          <pc:docMk/>
          <pc:sldMk cId="389963063" sldId="259"/>
        </pc:sldMkLst>
        <pc:spChg chg="mod">
          <ac:chgData name="Katie Matthews" userId="S::katie.matthews@optimaliving.ca::23d95141-2823-47df-a83e-5e32297423a2" providerId="AD" clId="Web-{1E771042-B3DD-89F4-947A-0562A10BB640}" dt="2026-04-08T15:45:06.414" v="3" actId="20577"/>
          <ac:spMkLst>
            <pc:docMk/>
            <pc:sldMk cId="389963063" sldId="259"/>
            <ac:spMk id="3" creationId="{1300A1F1-CC51-5EF5-BE5B-60B4641E0134}"/>
          </ac:spMkLst>
        </pc:spChg>
      </pc:sldChg>
      <pc:sldChg chg="modSp">
        <pc:chgData name="Katie Matthews" userId="S::katie.matthews@optimaliving.ca::23d95141-2823-47df-a83e-5e32297423a2" providerId="AD" clId="Web-{1E771042-B3DD-89F4-947A-0562A10BB640}" dt="2026-04-08T15:44:44.446" v="2" actId="20577"/>
        <pc:sldMkLst>
          <pc:docMk/>
          <pc:sldMk cId="1449144496" sldId="260"/>
        </pc:sldMkLst>
        <pc:spChg chg="mod">
          <ac:chgData name="Katie Matthews" userId="S::katie.matthews@optimaliving.ca::23d95141-2823-47df-a83e-5e32297423a2" providerId="AD" clId="Web-{1E771042-B3DD-89F4-947A-0562A10BB640}" dt="2026-04-08T15:44:44.446" v="2" actId="20577"/>
          <ac:spMkLst>
            <pc:docMk/>
            <pc:sldMk cId="1449144496" sldId="260"/>
            <ac:spMk id="2" creationId="{AC4855D4-3B9F-6107-0582-2F14D9CB09C5}"/>
          </ac:spMkLst>
        </pc:spChg>
      </pc:sldChg>
    </pc:docChg>
  </pc:docChgLst>
  <pc:docChgLst>
    <pc:chgData name="Katie Matthews" userId="S::katie.matthews@optimaliving.ca::23d95141-2823-47df-a83e-5e32297423a2" providerId="AD" clId="Web-{13BCCFD5-A65A-63AD-1A67-3DB405ABC85A}"/>
    <pc:docChg chg="modSld">
      <pc:chgData name="Katie Matthews" userId="S::katie.matthews@optimaliving.ca::23d95141-2823-47df-a83e-5e32297423a2" providerId="AD" clId="Web-{13BCCFD5-A65A-63AD-1A67-3DB405ABC85A}" dt="2026-04-08T15:45:31.911" v="2" actId="20577"/>
      <pc:docMkLst>
        <pc:docMk/>
      </pc:docMkLst>
      <pc:sldChg chg="modSp">
        <pc:chgData name="Katie Matthews" userId="S::katie.matthews@optimaliving.ca::23d95141-2823-47df-a83e-5e32297423a2" providerId="AD" clId="Web-{13BCCFD5-A65A-63AD-1A67-3DB405ABC85A}" dt="2026-04-08T15:45:31.911" v="2" actId="20577"/>
        <pc:sldMkLst>
          <pc:docMk/>
          <pc:sldMk cId="1449144496" sldId="260"/>
        </pc:sldMkLst>
        <pc:spChg chg="mod">
          <ac:chgData name="Katie Matthews" userId="S::katie.matthews@optimaliving.ca::23d95141-2823-47df-a83e-5e32297423a2" providerId="AD" clId="Web-{13BCCFD5-A65A-63AD-1A67-3DB405ABC85A}" dt="2026-04-08T15:45:31.911" v="2" actId="20577"/>
          <ac:spMkLst>
            <pc:docMk/>
            <pc:sldMk cId="1449144496" sldId="260"/>
            <ac:spMk id="2" creationId="{AC4855D4-3B9F-6107-0582-2F14D9CB09C5}"/>
          </ac:spMkLst>
        </pc:spChg>
      </pc:sldChg>
    </pc:docChg>
  </pc:docChgLst>
  <pc:docChgLst>
    <pc:chgData name="Katie Matthews" userId="S::katie.matthews@optimaliving.ca::23d95141-2823-47df-a83e-5e32297423a2" providerId="AD" clId="Web-{D662DBFB-8467-8531-0FC7-BEA5D41D5734}"/>
    <pc:docChg chg="modSld">
      <pc:chgData name="Katie Matthews" userId="S::katie.matthews@optimaliving.ca::23d95141-2823-47df-a83e-5e32297423a2" providerId="AD" clId="Web-{D662DBFB-8467-8531-0FC7-BEA5D41D5734}" dt="2026-04-08T15:46:20.181" v="7" actId="20577"/>
      <pc:docMkLst>
        <pc:docMk/>
      </pc:docMkLst>
      <pc:sldChg chg="modSp">
        <pc:chgData name="Katie Matthews" userId="S::katie.matthews@optimaliving.ca::23d95141-2823-47df-a83e-5e32297423a2" providerId="AD" clId="Web-{D662DBFB-8467-8531-0FC7-BEA5D41D5734}" dt="2026-04-08T15:46:20.181" v="7" actId="20577"/>
        <pc:sldMkLst>
          <pc:docMk/>
          <pc:sldMk cId="717179207" sldId="261"/>
        </pc:sldMkLst>
        <pc:spChg chg="mod">
          <ac:chgData name="Katie Matthews" userId="S::katie.matthews@optimaliving.ca::23d95141-2823-47df-a83e-5e32297423a2" providerId="AD" clId="Web-{D662DBFB-8467-8531-0FC7-BEA5D41D5734}" dt="2026-04-08T15:46:20.181" v="7" actId="20577"/>
          <ac:spMkLst>
            <pc:docMk/>
            <pc:sldMk cId="717179207" sldId="261"/>
            <ac:spMk id="2" creationId="{32CF2704-FE6E-7F8A-B9DB-DCC9B3CAD310}"/>
          </ac:spMkLst>
        </pc:spChg>
        <pc:spChg chg="mod">
          <ac:chgData name="Katie Matthews" userId="S::katie.matthews@optimaliving.ca::23d95141-2823-47df-a83e-5e32297423a2" providerId="AD" clId="Web-{D662DBFB-8467-8531-0FC7-BEA5D41D5734}" dt="2026-04-08T15:46:07.916" v="3" actId="20577"/>
          <ac:spMkLst>
            <pc:docMk/>
            <pc:sldMk cId="717179207" sldId="261"/>
            <ac:spMk id="3" creationId="{23EBFB7B-645B-AB78-27E8-4B2F082E7416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Layouts/_rels/slideLayout2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www.facebook.com/Optima-Living-112246326866244/" TargetMode="External"/><Relationship Id="rId3" Type="http://schemas.openxmlformats.org/officeDocument/2006/relationships/image" Target="../media/image5.png"/><Relationship Id="rId4" Type="http://schemas.openxmlformats.org/officeDocument/2006/relationships/hyperlink" Target="https://www.instagram.com/optima_living/" TargetMode="External"/><Relationship Id="rId5" Type="http://schemas.openxmlformats.org/officeDocument/2006/relationships/image" Target="../media/image6.png"/><Relationship Id="rId6" Type="http://schemas.openxmlformats.org/officeDocument/2006/relationships/hyperlink" Target="https://www.linkedin.com/company/optima-living-retirement-communities" TargetMode="External"/><Relationship Id="rId7" Type="http://schemas.openxmlformats.org/officeDocument/2006/relationships/image" Target="../media/image7.png"/><Relationship Id="rId8" Type="http://schemas.openxmlformats.org/officeDocument/2006/relationships/hyperlink" Target="https://www.youtube.com/channel/UCrOqkQAkc-mJCHXEf1DtAXw" TargetMode="External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jpeg"/><Relationship Id="rId12" Type="http://schemas.openxmlformats.org/officeDocument/2006/relationships/image" Target="../media/image11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eg"/><Relationship Id="rId3" Type="http://schemas.openxmlformats.org/officeDocument/2006/relationships/hyperlink" Target="https://www.facebook.com/Optima-Living-112246326866244/" TargetMode="External"/><Relationship Id="rId4" Type="http://schemas.openxmlformats.org/officeDocument/2006/relationships/image" Target="../media/image5.png"/><Relationship Id="rId5" Type="http://schemas.openxmlformats.org/officeDocument/2006/relationships/hyperlink" Target="https://www.instagram.com/optima_living/" TargetMode="External"/><Relationship Id="rId6" Type="http://schemas.openxmlformats.org/officeDocument/2006/relationships/image" Target="../media/image6.png"/><Relationship Id="rId7" Type="http://schemas.openxmlformats.org/officeDocument/2006/relationships/hyperlink" Target="https://www.linkedin.com/company/optima-living-retirement-communities" TargetMode="External"/><Relationship Id="rId8" Type="http://schemas.openxmlformats.org/officeDocument/2006/relationships/image" Target="../media/image7.png"/><Relationship Id="rId9" Type="http://schemas.openxmlformats.org/officeDocument/2006/relationships/hyperlink" Target="https://www.youtube.com/channel/UCrOqkQAkc-mJCHXEf1DtAXw" TargetMode="External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1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3.png"/><Relationship Id="rId4" Type="http://schemas.openxmlformats.org/officeDocument/2006/relationships/image" Target="../media/image1.png"/><Relationship Id="rId5" Type="http://schemas.openxmlformats.org/officeDocument/2006/relationships/image" Target="../media/image14.jpe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Relationship Id="rId3" Type="http://schemas.openxmlformats.org/officeDocument/2006/relationships/image" Target="../media/image11.png"/><Relationship Id="rId4" Type="http://schemas.openxmlformats.org/officeDocument/2006/relationships/image" Target="../media/image13.png"/><Relationship Id="rId5" Type="http://schemas.openxmlformats.org/officeDocument/2006/relationships/image" Target="../media/image1.png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567" y="4449014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884853-4F8D-09A7-3048-B5CA3790C4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5392" y="5433361"/>
            <a:ext cx="4867564" cy="58203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B4E1F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  <a:endParaRPr lang="en-CA"/>
          </a:p>
        </p:txBody>
      </p:sp>
      <p:pic>
        <p:nvPicPr>
          <p:cNvPr id="14" name="Picture 13" descr="A black background with white text">
            <a:extLst>
              <a:ext uri="{FF2B5EF4-FFF2-40B4-BE49-F238E27FC236}">
                <a16:creationId xmlns:a16="http://schemas.microsoft.com/office/drawing/2014/main" id="{441EA694-697C-89BC-DEAF-227C7CC0A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" y="2451905"/>
            <a:ext cx="4940773" cy="1954187"/>
          </a:xfrm>
          <a:prstGeom prst="rect">
            <a:avLst/>
          </a:prstGeom>
        </p:spPr>
      </p:pic>
      <p:sp>
        <p:nvSpPr>
          <p:cNvPr id="15" name="Freeform 2">
            <a:extLst>
              <a:ext uri="{FF2B5EF4-FFF2-40B4-BE49-F238E27FC236}">
                <a16:creationId xmlns:a16="http://schemas.microsoft.com/office/drawing/2014/main" id="{D6FD7D87-7883-FE2D-B139-F08322B7F6D9}"/>
              </a:ext>
            </a:extLst>
          </p:cNvPr>
          <p:cNvSpPr/>
          <p:nvPr userDrawn="1"/>
        </p:nvSpPr>
        <p:spPr>
          <a:xfrm>
            <a:off x="4647658" y="-76201"/>
            <a:ext cx="6172751" cy="7010400"/>
          </a:xfrm>
          <a:custGeom>
            <a:avLst/>
            <a:gdLst/>
            <a:ahLst/>
            <a:cxnLst/>
            <a:rect l="l" t="t" r="r" b="b"/>
            <a:pathLst>
              <a:path w="11239500" h="13703303">
                <a:moveTo>
                  <a:pt x="0" y="0"/>
                </a:moveTo>
                <a:lnTo>
                  <a:pt x="11239500" y="0"/>
                </a:lnTo>
                <a:lnTo>
                  <a:pt x="11239500" y="13703303"/>
                </a:lnTo>
                <a:lnTo>
                  <a:pt x="0" y="137033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AB928DA-0B37-044E-093D-4E872079F32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251202" y="-1"/>
            <a:ext cx="5940798" cy="6858001"/>
            <a:chOff x="0" y="0"/>
            <a:chExt cx="15019871" cy="182880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3C2F1D74-45B3-27B1-4F85-875BE60B32B8}"/>
                </a:ext>
              </a:extLst>
            </p:cNvPr>
            <p:cNvSpPr/>
            <p:nvPr/>
          </p:nvSpPr>
          <p:spPr>
            <a:xfrm>
              <a:off x="0" y="0"/>
              <a:ext cx="15019910" cy="18288000"/>
            </a:xfrm>
            <a:custGeom>
              <a:avLst/>
              <a:gdLst/>
              <a:ahLst/>
              <a:cxnLst/>
              <a:rect l="l" t="t" r="r" b="b"/>
              <a:pathLst>
                <a:path w="15019910" h="18288000">
                  <a:moveTo>
                    <a:pt x="13006705" y="0"/>
                  </a:moveTo>
                  <a:lnTo>
                    <a:pt x="70358" y="9078087"/>
                  </a:lnTo>
                  <a:cubicBezTo>
                    <a:pt x="17653" y="9113139"/>
                    <a:pt x="0" y="9165971"/>
                    <a:pt x="0" y="9218803"/>
                  </a:cubicBezTo>
                  <a:cubicBezTo>
                    <a:pt x="0" y="9271636"/>
                    <a:pt x="17653" y="9324340"/>
                    <a:pt x="70358" y="9359519"/>
                  </a:cubicBezTo>
                  <a:lnTo>
                    <a:pt x="12596749" y="18288000"/>
                  </a:lnTo>
                  <a:lnTo>
                    <a:pt x="15019910" y="18288000"/>
                  </a:lnTo>
                  <a:lnTo>
                    <a:pt x="15019910" y="0"/>
                  </a:lnTo>
                  <a:close/>
                </a:path>
              </a:pathLst>
            </a:custGeom>
            <a:blipFill>
              <a:blip r:embed="rId4"/>
              <a:stretch>
                <a:fillRect l="-5610" r="-77141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38584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  <p:graphicFrame>
        <p:nvGraphicFramePr>
          <p:cNvPr id="9" name="Table 12">
            <a:extLst>
              <a:ext uri="{FF2B5EF4-FFF2-40B4-BE49-F238E27FC236}">
                <a16:creationId xmlns:a16="http://schemas.microsoft.com/office/drawing/2014/main" id="{4CFF4114-1029-088E-C982-B62C2B2BC04E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1427729563"/>
              </p:ext>
            </p:extLst>
          </p:nvPr>
        </p:nvGraphicFramePr>
        <p:xfrm>
          <a:off x="456460" y="1179044"/>
          <a:ext cx="5935825" cy="4133887"/>
        </p:xfrm>
        <a:graphic>
          <a:graphicData uri="http://schemas.openxmlformats.org/drawingml/2006/table">
            <a:tbl>
              <a:tblPr/>
              <a:tblGrid>
                <a:gridCol w="2225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6900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937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latin typeface="Arial"/>
                          <a:ea typeface="Euclid Circular A Italics"/>
                          <a:cs typeface="Euclid Circular A Italics"/>
                          <a:sym typeface="Euclid Circular A Italics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0" name="Group 13">
            <a:extLst>
              <a:ext uri="{FF2B5EF4-FFF2-40B4-BE49-F238E27FC236}">
                <a16:creationId xmlns:a16="http://schemas.microsoft.com/office/drawing/2014/main" id="{25DA420C-1FE0-8452-E0CC-E50C8774398E}"/>
              </a:ext>
            </a:extLst>
          </p:cNvPr>
          <p:cNvGrpSpPr/>
          <p:nvPr userDrawn="1"/>
        </p:nvGrpSpPr>
        <p:grpSpPr>
          <a:xfrm>
            <a:off x="7012565" y="1179044"/>
            <a:ext cx="4309338" cy="213908"/>
            <a:chOff x="0" y="0"/>
            <a:chExt cx="1606476" cy="35776"/>
          </a:xfrm>
        </p:grpSpPr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8E9CF10C-3808-BACD-C33A-B25885E4D0D7}"/>
                </a:ext>
              </a:extLst>
            </p:cNvPr>
            <p:cNvSpPr/>
            <p:nvPr/>
          </p:nvSpPr>
          <p:spPr>
            <a:xfrm>
              <a:off x="0" y="0"/>
              <a:ext cx="1606476" cy="35776"/>
            </a:xfrm>
            <a:custGeom>
              <a:avLst/>
              <a:gdLst/>
              <a:ahLst/>
              <a:cxnLst/>
              <a:rect l="l" t="t" r="r" b="b"/>
              <a:pathLst>
                <a:path w="1606476" h="35776">
                  <a:moveTo>
                    <a:pt x="0" y="0"/>
                  </a:moveTo>
                  <a:lnTo>
                    <a:pt x="1606476" y="0"/>
                  </a:lnTo>
                  <a:lnTo>
                    <a:pt x="1606476" y="35776"/>
                  </a:lnTo>
                  <a:lnTo>
                    <a:pt x="0" y="35776"/>
                  </a:lnTo>
                  <a:close/>
                </a:path>
              </a:pathLst>
            </a:custGeom>
            <a:solidFill>
              <a:srgbClr val="B6E3F4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344B881A-1A57-B666-F50F-DA12793AA428}"/>
                </a:ext>
              </a:extLst>
            </p:cNvPr>
            <p:cNvSpPr txBox="1"/>
            <p:nvPr/>
          </p:nvSpPr>
          <p:spPr>
            <a:xfrm>
              <a:off x="0" y="-9525"/>
              <a:ext cx="1606476" cy="453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7798A2-E66A-3C42-664B-AC8932A4CC0D}"/>
              </a:ext>
            </a:extLst>
          </p:cNvPr>
          <p:cNvGrpSpPr/>
          <p:nvPr userDrawn="1"/>
        </p:nvGrpSpPr>
        <p:grpSpPr>
          <a:xfrm>
            <a:off x="7012565" y="1374109"/>
            <a:ext cx="4309338" cy="4109781"/>
            <a:chOff x="0" y="0"/>
            <a:chExt cx="1606476" cy="1623617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B882FB59-6796-82DC-02D2-B543B5DF045A}"/>
                </a:ext>
              </a:extLst>
            </p:cNvPr>
            <p:cNvSpPr/>
            <p:nvPr/>
          </p:nvSpPr>
          <p:spPr>
            <a:xfrm>
              <a:off x="0" y="0"/>
              <a:ext cx="1606476" cy="1623617"/>
            </a:xfrm>
            <a:custGeom>
              <a:avLst/>
              <a:gdLst/>
              <a:ahLst/>
              <a:cxnLst/>
              <a:rect l="l" t="t" r="r" b="b"/>
              <a:pathLst>
                <a:path w="1606476" h="1623617">
                  <a:moveTo>
                    <a:pt x="0" y="0"/>
                  </a:moveTo>
                  <a:lnTo>
                    <a:pt x="1606476" y="0"/>
                  </a:lnTo>
                  <a:lnTo>
                    <a:pt x="1606476" y="1623617"/>
                  </a:lnTo>
                  <a:lnTo>
                    <a:pt x="0" y="1623617"/>
                  </a:lnTo>
                  <a:close/>
                </a:path>
              </a:pathLst>
            </a:custGeom>
            <a:solidFill>
              <a:srgbClr val="1D3149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5" name="TextBox 6">
              <a:extLst>
                <a:ext uri="{FF2B5EF4-FFF2-40B4-BE49-F238E27FC236}">
                  <a16:creationId xmlns:a16="http://schemas.microsoft.com/office/drawing/2014/main" id="{3F5FA607-FE11-D597-D374-4B8AF268B410}"/>
                </a:ext>
              </a:extLst>
            </p:cNvPr>
            <p:cNvSpPr txBox="1"/>
            <p:nvPr/>
          </p:nvSpPr>
          <p:spPr>
            <a:xfrm>
              <a:off x="0" y="-9525"/>
              <a:ext cx="1606476" cy="1633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915DC33-C61F-DA14-8402-BA01867CC168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112051" y="2244412"/>
            <a:ext cx="4110366" cy="30987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B2AC08-A2E7-F07C-9AD7-3BA25842DD2A}"/>
              </a:ext>
            </a:extLst>
          </p:cNvPr>
          <p:cNvSpPr txBox="1">
            <a:spLocks/>
          </p:cNvSpPr>
          <p:nvPr userDrawn="1"/>
        </p:nvSpPr>
        <p:spPr>
          <a:xfrm>
            <a:off x="7112051" y="1280952"/>
            <a:ext cx="19082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D304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Title</a:t>
            </a:r>
            <a:endParaRPr lang="en-CA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73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  <p:grpSp>
        <p:nvGrpSpPr>
          <p:cNvPr id="9" name="Group 13">
            <a:extLst>
              <a:ext uri="{FF2B5EF4-FFF2-40B4-BE49-F238E27FC236}">
                <a16:creationId xmlns:a16="http://schemas.microsoft.com/office/drawing/2014/main" id="{C25B1254-8E71-3087-EDED-AA6B48DB3E81}"/>
              </a:ext>
            </a:extLst>
          </p:cNvPr>
          <p:cNvGrpSpPr/>
          <p:nvPr userDrawn="1"/>
        </p:nvGrpSpPr>
        <p:grpSpPr>
          <a:xfrm>
            <a:off x="456460" y="1320435"/>
            <a:ext cx="4309338" cy="213908"/>
            <a:chOff x="0" y="0"/>
            <a:chExt cx="1606476" cy="35776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017918E7-0B49-AC25-95FD-F1C133DB9DC5}"/>
                </a:ext>
              </a:extLst>
            </p:cNvPr>
            <p:cNvSpPr/>
            <p:nvPr/>
          </p:nvSpPr>
          <p:spPr>
            <a:xfrm>
              <a:off x="0" y="0"/>
              <a:ext cx="1606476" cy="35776"/>
            </a:xfrm>
            <a:custGeom>
              <a:avLst/>
              <a:gdLst/>
              <a:ahLst/>
              <a:cxnLst/>
              <a:rect l="l" t="t" r="r" b="b"/>
              <a:pathLst>
                <a:path w="1606476" h="35776">
                  <a:moveTo>
                    <a:pt x="0" y="0"/>
                  </a:moveTo>
                  <a:lnTo>
                    <a:pt x="1606476" y="0"/>
                  </a:lnTo>
                  <a:lnTo>
                    <a:pt x="1606476" y="35776"/>
                  </a:lnTo>
                  <a:lnTo>
                    <a:pt x="0" y="35776"/>
                  </a:lnTo>
                  <a:close/>
                </a:path>
              </a:pathLst>
            </a:custGeom>
            <a:solidFill>
              <a:srgbClr val="B6E3F4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F28477E6-F804-A7D9-2CEA-DE772A0E3957}"/>
                </a:ext>
              </a:extLst>
            </p:cNvPr>
            <p:cNvSpPr txBox="1"/>
            <p:nvPr/>
          </p:nvSpPr>
          <p:spPr>
            <a:xfrm>
              <a:off x="0" y="-9525"/>
              <a:ext cx="1606476" cy="453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1B7FC29-245A-A634-B713-3DDDA1661D05}"/>
              </a:ext>
            </a:extLst>
          </p:cNvPr>
          <p:cNvGrpSpPr/>
          <p:nvPr userDrawn="1"/>
        </p:nvGrpSpPr>
        <p:grpSpPr>
          <a:xfrm>
            <a:off x="456460" y="1534343"/>
            <a:ext cx="4309338" cy="4109781"/>
            <a:chOff x="0" y="0"/>
            <a:chExt cx="1606476" cy="1623617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D2F37261-78E4-AF53-6CBD-DEE91A1C7411}"/>
                </a:ext>
              </a:extLst>
            </p:cNvPr>
            <p:cNvSpPr/>
            <p:nvPr/>
          </p:nvSpPr>
          <p:spPr>
            <a:xfrm>
              <a:off x="0" y="0"/>
              <a:ext cx="1606476" cy="1623617"/>
            </a:xfrm>
            <a:custGeom>
              <a:avLst/>
              <a:gdLst/>
              <a:ahLst/>
              <a:cxnLst/>
              <a:rect l="l" t="t" r="r" b="b"/>
              <a:pathLst>
                <a:path w="1606476" h="1623617">
                  <a:moveTo>
                    <a:pt x="0" y="0"/>
                  </a:moveTo>
                  <a:lnTo>
                    <a:pt x="1606476" y="0"/>
                  </a:lnTo>
                  <a:lnTo>
                    <a:pt x="1606476" y="1623617"/>
                  </a:lnTo>
                  <a:lnTo>
                    <a:pt x="0" y="1623617"/>
                  </a:lnTo>
                  <a:close/>
                </a:path>
              </a:pathLst>
            </a:custGeom>
            <a:solidFill>
              <a:srgbClr val="1D3149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0331177B-1DA3-A81D-0C7A-978F77F3273E}"/>
                </a:ext>
              </a:extLst>
            </p:cNvPr>
            <p:cNvSpPr txBox="1"/>
            <p:nvPr/>
          </p:nvSpPr>
          <p:spPr>
            <a:xfrm>
              <a:off x="0" y="-9525"/>
              <a:ext cx="1606476" cy="1633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:a16="http://schemas.microsoft.com/office/drawing/2014/main" id="{4789DFB0-FF76-2B8D-1A81-4587505436AB}"/>
              </a:ext>
            </a:extLst>
          </p:cNvPr>
          <p:cNvGrpSpPr/>
          <p:nvPr userDrawn="1"/>
        </p:nvGrpSpPr>
        <p:grpSpPr>
          <a:xfrm>
            <a:off x="5106432" y="1320435"/>
            <a:ext cx="4309338" cy="213908"/>
            <a:chOff x="0" y="0"/>
            <a:chExt cx="1606476" cy="35776"/>
          </a:xfrm>
        </p:grpSpPr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CEC35377-B04C-4864-4DF8-6500E9F859F2}"/>
                </a:ext>
              </a:extLst>
            </p:cNvPr>
            <p:cNvSpPr/>
            <p:nvPr/>
          </p:nvSpPr>
          <p:spPr>
            <a:xfrm>
              <a:off x="0" y="0"/>
              <a:ext cx="1606476" cy="35776"/>
            </a:xfrm>
            <a:custGeom>
              <a:avLst/>
              <a:gdLst/>
              <a:ahLst/>
              <a:cxnLst/>
              <a:rect l="l" t="t" r="r" b="b"/>
              <a:pathLst>
                <a:path w="1606476" h="35776">
                  <a:moveTo>
                    <a:pt x="0" y="0"/>
                  </a:moveTo>
                  <a:lnTo>
                    <a:pt x="1606476" y="0"/>
                  </a:lnTo>
                  <a:lnTo>
                    <a:pt x="1606476" y="35776"/>
                  </a:lnTo>
                  <a:lnTo>
                    <a:pt x="0" y="35776"/>
                  </a:lnTo>
                  <a:close/>
                </a:path>
              </a:pathLst>
            </a:custGeom>
            <a:solidFill>
              <a:srgbClr val="B6E3F4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id="{1A241ED3-C00F-4A5A-6BA0-A802CB7E2B63}"/>
                </a:ext>
              </a:extLst>
            </p:cNvPr>
            <p:cNvSpPr txBox="1"/>
            <p:nvPr/>
          </p:nvSpPr>
          <p:spPr>
            <a:xfrm>
              <a:off x="0" y="-9525"/>
              <a:ext cx="1606476" cy="453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DC85C89-6F1C-EA55-E169-392D74DF5F67}"/>
              </a:ext>
            </a:extLst>
          </p:cNvPr>
          <p:cNvGrpSpPr/>
          <p:nvPr userDrawn="1"/>
        </p:nvGrpSpPr>
        <p:grpSpPr>
          <a:xfrm>
            <a:off x="5106432" y="1534343"/>
            <a:ext cx="4309338" cy="4109781"/>
            <a:chOff x="0" y="0"/>
            <a:chExt cx="1606476" cy="1623617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69A8C591-B21B-48E3-47B5-4CE32B063F41}"/>
                </a:ext>
              </a:extLst>
            </p:cNvPr>
            <p:cNvSpPr/>
            <p:nvPr/>
          </p:nvSpPr>
          <p:spPr>
            <a:xfrm>
              <a:off x="0" y="0"/>
              <a:ext cx="1606476" cy="1623617"/>
            </a:xfrm>
            <a:custGeom>
              <a:avLst/>
              <a:gdLst/>
              <a:ahLst/>
              <a:cxnLst/>
              <a:rect l="l" t="t" r="r" b="b"/>
              <a:pathLst>
                <a:path w="1606476" h="1623617">
                  <a:moveTo>
                    <a:pt x="0" y="0"/>
                  </a:moveTo>
                  <a:lnTo>
                    <a:pt x="1606476" y="0"/>
                  </a:lnTo>
                  <a:lnTo>
                    <a:pt x="1606476" y="1623617"/>
                  </a:lnTo>
                  <a:lnTo>
                    <a:pt x="0" y="1623617"/>
                  </a:lnTo>
                  <a:close/>
                </a:path>
              </a:pathLst>
            </a:custGeom>
            <a:solidFill>
              <a:srgbClr val="1D3149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76952F9E-3FA8-96B8-240A-4A0CCB806FF9}"/>
                </a:ext>
              </a:extLst>
            </p:cNvPr>
            <p:cNvSpPr txBox="1"/>
            <p:nvPr/>
          </p:nvSpPr>
          <p:spPr>
            <a:xfrm>
              <a:off x="0" y="-9525"/>
              <a:ext cx="1606476" cy="1633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FCB9E833-B5E4-9C0A-B19C-4342E3116A83}"/>
              </a:ext>
            </a:extLst>
          </p:cNvPr>
          <p:cNvSpPr txBox="1">
            <a:spLocks/>
          </p:cNvSpPr>
          <p:nvPr userDrawn="1"/>
        </p:nvSpPr>
        <p:spPr>
          <a:xfrm>
            <a:off x="456460" y="1591294"/>
            <a:ext cx="3713905" cy="4276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D304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Title</a:t>
            </a:r>
            <a:endParaRPr lang="en-CA" sz="2800">
              <a:solidFill>
                <a:schemeClr val="bg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C5E2B95-19E1-60CC-0831-EEF81000F39A}"/>
              </a:ext>
            </a:extLst>
          </p:cNvPr>
          <p:cNvSpPr txBox="1">
            <a:spLocks/>
          </p:cNvSpPr>
          <p:nvPr userDrawn="1"/>
        </p:nvSpPr>
        <p:spPr>
          <a:xfrm>
            <a:off x="5106432" y="1558453"/>
            <a:ext cx="3713905" cy="4276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D304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Title</a:t>
            </a:r>
            <a:endParaRPr lang="en-CA" sz="280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8C921ED-DE7D-E6CB-0CB5-623BB96BB59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55946" y="2075854"/>
            <a:ext cx="4110366" cy="30987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098F9D3F-B490-79EC-2AEF-22CF79CF327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205918" y="2039863"/>
            <a:ext cx="4110366" cy="30987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71089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64370-88D4-D1B3-EF75-FAE0F4DD2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1E3C25-40A0-4C95-82BA-08B4CA3D8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5E1CBC-BC7A-68E8-BD31-4F47F9FCB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58758-B889-8F68-A89E-BA459F557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87E31-FDA1-3099-9C76-1B40D99E5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2381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9FDC4-B468-682A-3CD4-5CF551C2C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D3AA69-5F60-8229-909E-3ADA69569C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CF122-04C7-F39E-9837-90456DC391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B48168-1D81-3CF5-E958-D700DF5B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085A86-7BFD-A0C5-D213-0921593A4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5DE81A-BFB4-77B2-7988-EF6544DCA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34205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F2E12-AD4F-FE2F-610E-23096D187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FAAD15-95D1-8C72-FBC6-E43C48B84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3F3967-A2D9-80C6-B8E3-9F5507621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3FD720-7A37-017D-A283-261A44B2A2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A35CE7-163A-0013-28CE-231BC64FAB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D76CC0-8DC8-BD30-ECA0-4E6CD5679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A8DACA-D876-C5D6-30C9-989C1D695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6ECEB4-32D3-BA0D-C231-1E83CEC22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0611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66D3E-13D7-0967-D73E-02133E91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88BCE8-0CE7-489E-5DE0-266E09E2C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3709A-C83E-1444-7BDE-3A90C19A2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7C8C99-57CE-8180-3020-CA3E72B55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32196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10F718-DF72-DA35-F92A-754B06EF5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D66D31-E76E-9A92-D7BD-8B708DC9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14504-63F1-0964-C7B6-3D821B3E7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7279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B9199-46B3-C4DA-01C5-2E352717C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6439D-EDF9-9961-AB45-AA6711E76B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D36D44-873F-3D3C-3114-F3B0566DE0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D9D31-FE05-1169-09A3-FB2CC92AC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8F904D-23A3-A08C-712E-A0A8C16D5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8BD4A5-F504-B9B3-EB16-D8784D0ED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85690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48804-55E3-FF5D-A86E-6134539BF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1F65EC-4242-4E2C-CC37-5CFE9FF59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F80698-3747-4683-E721-BA4F1534DA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873F40-C6D7-5024-D332-64C8E1A08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6033E9-A04B-BBC5-57B3-3B2E19032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8CFA8F-4AD5-D37E-7EF6-B51DD472A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9364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42B94-B8B9-380D-36FE-819FC18F9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0687EC-CDBD-2983-1768-ACB180A4AF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76917-FE08-0411-56AC-902373B61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B077C-C8B4-9B40-A0EF-9E718B7DE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6E79FD-3068-913A-F7D0-52D5BB85D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6941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567" y="4449014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884853-4F8D-09A7-3048-B5CA3790C4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5392" y="5433361"/>
            <a:ext cx="4867564" cy="58203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B4E1F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  <a:endParaRPr lang="en-CA"/>
          </a:p>
        </p:txBody>
      </p:sp>
      <p:pic>
        <p:nvPicPr>
          <p:cNvPr id="14" name="Picture 13" descr="A black background with white text">
            <a:extLst>
              <a:ext uri="{FF2B5EF4-FFF2-40B4-BE49-F238E27FC236}">
                <a16:creationId xmlns:a16="http://schemas.microsoft.com/office/drawing/2014/main" id="{441EA694-697C-89BC-DEAF-227C7CC0A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" y="2451905"/>
            <a:ext cx="4940773" cy="1954187"/>
          </a:xfrm>
          <a:prstGeom prst="rect">
            <a:avLst/>
          </a:prstGeom>
        </p:spPr>
      </p:pic>
      <p:sp>
        <p:nvSpPr>
          <p:cNvPr id="15" name="Freeform 2">
            <a:extLst>
              <a:ext uri="{FF2B5EF4-FFF2-40B4-BE49-F238E27FC236}">
                <a16:creationId xmlns:a16="http://schemas.microsoft.com/office/drawing/2014/main" id="{D6FD7D87-7883-FE2D-B139-F08322B7F6D9}"/>
              </a:ext>
            </a:extLst>
          </p:cNvPr>
          <p:cNvSpPr/>
          <p:nvPr userDrawn="1"/>
        </p:nvSpPr>
        <p:spPr>
          <a:xfrm>
            <a:off x="4647658" y="-76201"/>
            <a:ext cx="6172751" cy="7010400"/>
          </a:xfrm>
          <a:custGeom>
            <a:avLst/>
            <a:gdLst/>
            <a:ahLst/>
            <a:cxnLst/>
            <a:rect l="l" t="t" r="r" b="b"/>
            <a:pathLst>
              <a:path w="11239500" h="13703303">
                <a:moveTo>
                  <a:pt x="0" y="0"/>
                </a:moveTo>
                <a:lnTo>
                  <a:pt x="11239500" y="0"/>
                </a:lnTo>
                <a:lnTo>
                  <a:pt x="11239500" y="13703303"/>
                </a:lnTo>
                <a:lnTo>
                  <a:pt x="0" y="137033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6" name="Group 3">
            <a:extLst>
              <a:ext uri="{FF2B5EF4-FFF2-40B4-BE49-F238E27FC236}">
                <a16:creationId xmlns:a16="http://schemas.microsoft.com/office/drawing/2014/main" id="{80F1F056-E638-3A60-26A3-C325A21A7083}"/>
              </a:ext>
            </a:extLst>
          </p:cNvPr>
          <p:cNvGrpSpPr/>
          <p:nvPr userDrawn="1"/>
        </p:nvGrpSpPr>
        <p:grpSpPr>
          <a:xfrm>
            <a:off x="6113219" y="-2"/>
            <a:ext cx="6072055" cy="6858001"/>
            <a:chOff x="0" y="0"/>
            <a:chExt cx="15019871" cy="18288000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AD100413-6436-7326-20B0-92CDA9ABCAC2}"/>
                </a:ext>
              </a:extLst>
            </p:cNvPr>
            <p:cNvSpPr/>
            <p:nvPr/>
          </p:nvSpPr>
          <p:spPr>
            <a:xfrm>
              <a:off x="0" y="0"/>
              <a:ext cx="15019910" cy="18288000"/>
            </a:xfrm>
            <a:custGeom>
              <a:avLst/>
              <a:gdLst/>
              <a:ahLst/>
              <a:cxnLst/>
              <a:rect l="l" t="t" r="r" b="b"/>
              <a:pathLst>
                <a:path w="15019910" h="18288000">
                  <a:moveTo>
                    <a:pt x="13006705" y="0"/>
                  </a:moveTo>
                  <a:lnTo>
                    <a:pt x="70358" y="9078087"/>
                  </a:lnTo>
                  <a:cubicBezTo>
                    <a:pt x="17653" y="9113139"/>
                    <a:pt x="0" y="9165971"/>
                    <a:pt x="0" y="9218803"/>
                  </a:cubicBezTo>
                  <a:cubicBezTo>
                    <a:pt x="0" y="9271636"/>
                    <a:pt x="17653" y="9324340"/>
                    <a:pt x="70358" y="9359519"/>
                  </a:cubicBezTo>
                  <a:lnTo>
                    <a:pt x="12596749" y="18288000"/>
                  </a:lnTo>
                  <a:lnTo>
                    <a:pt x="15019910" y="18288000"/>
                  </a:lnTo>
                  <a:lnTo>
                    <a:pt x="15019910" y="0"/>
                  </a:lnTo>
                  <a:close/>
                </a:path>
              </a:pathLst>
            </a:custGeom>
            <a:blipFill>
              <a:blip r:embed="rId4"/>
              <a:stretch>
                <a:fillRect l="-22149" r="-15951" b="-7415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0826971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395C7D-93F0-2A4A-6C28-214F55AB2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4BD7DC-C3D3-5CB1-2D73-C64C859B95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D5C0E-ED93-D6FE-6D6E-09B6B8B13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17F51-CF1E-3B47-38B1-E2BCF8100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C152D-4C8D-05D0-FC3D-F4D0058CF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3525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2477" y="3627509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6" name="Freeform 24" descr="Transparent Facebook Logo PNG White Circle | Pnggrid">
            <a:hlinkClick r:id="rId2" tooltip="https://www.facebook.com/Optima-Living-112246326866244/"/>
            <a:extLst>
              <a:ext uri="{FF2B5EF4-FFF2-40B4-BE49-F238E27FC236}">
                <a16:creationId xmlns:a16="http://schemas.microsoft.com/office/drawing/2014/main" id="{647A4262-B1F1-43D5-381B-509ADF35EA34}"/>
              </a:ext>
            </a:extLst>
          </p:cNvPr>
          <p:cNvSpPr/>
          <p:nvPr userDrawn="1"/>
        </p:nvSpPr>
        <p:spPr>
          <a:xfrm>
            <a:off x="426380" y="5556248"/>
            <a:ext cx="361599" cy="365067"/>
          </a:xfrm>
          <a:custGeom>
            <a:avLst/>
            <a:gdLst/>
            <a:ahLst/>
            <a:cxnLst/>
            <a:rect l="l" t="t" r="r" b="b"/>
            <a:pathLst>
              <a:path w="831562" h="831562">
                <a:moveTo>
                  <a:pt x="0" y="0"/>
                </a:moveTo>
                <a:lnTo>
                  <a:pt x="831562" y="0"/>
                </a:lnTo>
                <a:lnTo>
                  <a:pt x="8315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21" descr="Download Instagram Logo Transparent White Picture | Pnggrid">
            <a:hlinkClick r:id="rId4" tooltip="https://www.instagram.com/optima_living/"/>
            <a:extLst>
              <a:ext uri="{FF2B5EF4-FFF2-40B4-BE49-F238E27FC236}">
                <a16:creationId xmlns:a16="http://schemas.microsoft.com/office/drawing/2014/main" id="{CD9AEE2E-612A-D470-0EF3-CF4AA30CF9AC}"/>
              </a:ext>
            </a:extLst>
          </p:cNvPr>
          <p:cNvSpPr/>
          <p:nvPr userDrawn="1"/>
        </p:nvSpPr>
        <p:spPr>
          <a:xfrm>
            <a:off x="845552" y="5556248"/>
            <a:ext cx="361599" cy="382025"/>
          </a:xfrm>
          <a:custGeom>
            <a:avLst/>
            <a:gdLst/>
            <a:ahLst/>
            <a:cxnLst/>
            <a:rect l="l" t="t" r="r" b="b"/>
            <a:pathLst>
              <a:path w="910962" h="831562">
                <a:moveTo>
                  <a:pt x="0" y="0"/>
                </a:moveTo>
                <a:lnTo>
                  <a:pt x="910962" y="0"/>
                </a:lnTo>
                <a:lnTo>
                  <a:pt x="9109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419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22" descr="Square Linkedin Logo White | Pnggrid">
            <a:hlinkClick r:id="rId6" tooltip="https://www.linkedin.com/company/optima-living-retirement-communities"/>
            <a:extLst>
              <a:ext uri="{FF2B5EF4-FFF2-40B4-BE49-F238E27FC236}">
                <a16:creationId xmlns:a16="http://schemas.microsoft.com/office/drawing/2014/main" id="{6E45C9DA-F6E6-8CCF-82C0-AAA8AAE33A80}"/>
              </a:ext>
            </a:extLst>
          </p:cNvPr>
          <p:cNvSpPr/>
          <p:nvPr userDrawn="1"/>
        </p:nvSpPr>
        <p:spPr>
          <a:xfrm>
            <a:off x="1288215" y="5556248"/>
            <a:ext cx="361599" cy="359982"/>
          </a:xfrm>
          <a:custGeom>
            <a:avLst/>
            <a:gdLst/>
            <a:ahLst/>
            <a:cxnLst/>
            <a:rect l="l" t="t" r="r" b="b"/>
            <a:pathLst>
              <a:path w="831064" h="831064">
                <a:moveTo>
                  <a:pt x="0" y="0"/>
                </a:moveTo>
                <a:lnTo>
                  <a:pt x="831064" y="0"/>
                </a:lnTo>
                <a:lnTo>
                  <a:pt x="831064" y="831064"/>
                </a:lnTo>
                <a:lnTo>
                  <a:pt x="0" y="83106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23" descr="White YouTube Logo Transparent | Pnggrid">
            <a:hlinkClick r:id="rId8" tooltip="https://www.youtube.com/channel/UCrOqkQAkc-mJCHXEf1DtAXw"/>
            <a:extLst>
              <a:ext uri="{FF2B5EF4-FFF2-40B4-BE49-F238E27FC236}">
                <a16:creationId xmlns:a16="http://schemas.microsoft.com/office/drawing/2014/main" id="{8E783807-4238-DEF1-14EC-7C7ABCBFDD9A}"/>
              </a:ext>
            </a:extLst>
          </p:cNvPr>
          <p:cNvSpPr/>
          <p:nvPr userDrawn="1"/>
        </p:nvSpPr>
        <p:spPr>
          <a:xfrm>
            <a:off x="1758651" y="5461099"/>
            <a:ext cx="361599" cy="539577"/>
          </a:xfrm>
          <a:custGeom>
            <a:avLst/>
            <a:gdLst/>
            <a:ahLst/>
            <a:cxnLst/>
            <a:rect l="l" t="t" r="r" b="b"/>
            <a:pathLst>
              <a:path w="1054100" h="1054100">
                <a:moveTo>
                  <a:pt x="0" y="0"/>
                </a:moveTo>
                <a:lnTo>
                  <a:pt x="1054100" y="0"/>
                </a:lnTo>
                <a:lnTo>
                  <a:pt x="1054100" y="1054100"/>
                </a:lnTo>
                <a:lnTo>
                  <a:pt x="0" y="10541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7">
            <a:extLst>
              <a:ext uri="{FF2B5EF4-FFF2-40B4-BE49-F238E27FC236}">
                <a16:creationId xmlns:a16="http://schemas.microsoft.com/office/drawing/2014/main" id="{CBD92524-BFD2-6741-372E-EA28EF3184EF}"/>
              </a:ext>
            </a:extLst>
          </p:cNvPr>
          <p:cNvGrpSpPr/>
          <p:nvPr userDrawn="1"/>
        </p:nvGrpSpPr>
        <p:grpSpPr>
          <a:xfrm>
            <a:off x="426380" y="5008305"/>
            <a:ext cx="5489782" cy="615554"/>
            <a:chOff x="0" y="0"/>
            <a:chExt cx="5489782" cy="615554"/>
          </a:xfrm>
        </p:grpSpPr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1018B2AB-4CDA-3E06-3D25-AA35CC2896C0}"/>
                </a:ext>
              </a:extLst>
            </p:cNvPr>
            <p:cNvSpPr/>
            <p:nvPr/>
          </p:nvSpPr>
          <p:spPr>
            <a:xfrm>
              <a:off x="0" y="0"/>
              <a:ext cx="5489782" cy="615554"/>
            </a:xfrm>
            <a:custGeom>
              <a:avLst/>
              <a:gdLst/>
              <a:ahLst/>
              <a:cxnLst/>
              <a:rect l="l" t="t" r="r" b="b"/>
              <a:pathLst>
                <a:path w="5489782" h="615554">
                  <a:moveTo>
                    <a:pt x="0" y="0"/>
                  </a:moveTo>
                  <a:lnTo>
                    <a:pt x="5489782" y="0"/>
                  </a:lnTo>
                  <a:lnTo>
                    <a:pt x="5489782" y="615554"/>
                  </a:lnTo>
                  <a:lnTo>
                    <a:pt x="0" y="61555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DE31793A-34A7-67EA-DC47-3934B77FCBD9}"/>
                </a:ext>
              </a:extLst>
            </p:cNvPr>
            <p:cNvSpPr txBox="1"/>
            <p:nvPr/>
          </p:nvSpPr>
          <p:spPr>
            <a:xfrm>
              <a:off x="0" y="-57150"/>
              <a:ext cx="5489782" cy="67270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359"/>
                </a:lnSpc>
              </a:pPr>
              <a:r>
                <a:rPr lang="en-US" sz="2400">
                  <a:solidFill>
                    <a:srgbClr val="FFFFFF"/>
                  </a:solidFill>
                  <a:latin typeface="Arial"/>
                  <a:ea typeface="Avenir"/>
                  <a:cs typeface="Arial"/>
                  <a:sym typeface="Avenir"/>
                </a:rPr>
                <a:t>Follow us on</a:t>
              </a:r>
            </a:p>
          </p:txBody>
        </p:sp>
      </p:grpSp>
      <p:pic>
        <p:nvPicPr>
          <p:cNvPr id="7" name="Picture 6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110FA10-CBEF-CAFD-3507-50C6E2464AA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14" y="857324"/>
            <a:ext cx="3676074" cy="2482873"/>
          </a:xfrm>
          <a:prstGeom prst="rect">
            <a:avLst/>
          </a:prstGeom>
        </p:spPr>
      </p:pic>
      <p:pic>
        <p:nvPicPr>
          <p:cNvPr id="16" name="Picture 15" descr="An older person and person standing outside&#10;&#10;AI-generated content may be incorrect.">
            <a:extLst>
              <a:ext uri="{FF2B5EF4-FFF2-40B4-BE49-F238E27FC236}">
                <a16:creationId xmlns:a16="http://schemas.microsoft.com/office/drawing/2014/main" id="{08B855C9-E660-5567-B1FB-D30812306667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17" name="Freeform 29">
            <a:extLst>
              <a:ext uri="{FF2B5EF4-FFF2-40B4-BE49-F238E27FC236}">
                <a16:creationId xmlns:a16="http://schemas.microsoft.com/office/drawing/2014/main" id="{21AE32DF-1D30-D596-0EA3-26B1715340CC}"/>
              </a:ext>
            </a:extLst>
          </p:cNvPr>
          <p:cNvSpPr/>
          <p:nvPr userDrawn="1"/>
        </p:nvSpPr>
        <p:spPr>
          <a:xfrm>
            <a:off x="9406806" y="4823809"/>
            <a:ext cx="2868994" cy="3138372"/>
          </a:xfrm>
          <a:custGeom>
            <a:avLst/>
            <a:gdLst/>
            <a:ahLst/>
            <a:cxnLst/>
            <a:rect l="l" t="t" r="r" b="b"/>
            <a:pathLst>
              <a:path w="8449729" h="7972043">
                <a:moveTo>
                  <a:pt x="0" y="0"/>
                </a:moveTo>
                <a:lnTo>
                  <a:pt x="8449730" y="0"/>
                </a:lnTo>
                <a:lnTo>
                  <a:pt x="8449730" y="7972044"/>
                </a:lnTo>
                <a:lnTo>
                  <a:pt x="0" y="79720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4406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wo women sitting on a couch&#10;&#10;AI-generated content may be incorrect.">
            <a:extLst>
              <a:ext uri="{FF2B5EF4-FFF2-40B4-BE49-F238E27FC236}">
                <a16:creationId xmlns:a16="http://schemas.microsoft.com/office/drawing/2014/main" id="{FED9D2F2-008B-2F66-15AA-42D54A68CA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2477" y="3627509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6" name="Freeform 24" descr="Transparent Facebook Logo PNG White Circle | Pnggrid">
            <a:hlinkClick r:id="rId3" tooltip="https://www.facebook.com/Optima-Living-112246326866244/"/>
            <a:extLst>
              <a:ext uri="{FF2B5EF4-FFF2-40B4-BE49-F238E27FC236}">
                <a16:creationId xmlns:a16="http://schemas.microsoft.com/office/drawing/2014/main" id="{647A4262-B1F1-43D5-381B-509ADF35EA34}"/>
              </a:ext>
            </a:extLst>
          </p:cNvPr>
          <p:cNvSpPr/>
          <p:nvPr userDrawn="1"/>
        </p:nvSpPr>
        <p:spPr>
          <a:xfrm>
            <a:off x="426380" y="5556248"/>
            <a:ext cx="361599" cy="365067"/>
          </a:xfrm>
          <a:custGeom>
            <a:avLst/>
            <a:gdLst/>
            <a:ahLst/>
            <a:cxnLst/>
            <a:rect l="l" t="t" r="r" b="b"/>
            <a:pathLst>
              <a:path w="831562" h="831562">
                <a:moveTo>
                  <a:pt x="0" y="0"/>
                </a:moveTo>
                <a:lnTo>
                  <a:pt x="831562" y="0"/>
                </a:lnTo>
                <a:lnTo>
                  <a:pt x="8315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21" descr="Download Instagram Logo Transparent White Picture | Pnggrid">
            <a:hlinkClick r:id="rId5" tooltip="https://www.instagram.com/optima_living/"/>
            <a:extLst>
              <a:ext uri="{FF2B5EF4-FFF2-40B4-BE49-F238E27FC236}">
                <a16:creationId xmlns:a16="http://schemas.microsoft.com/office/drawing/2014/main" id="{CD9AEE2E-612A-D470-0EF3-CF4AA30CF9AC}"/>
              </a:ext>
            </a:extLst>
          </p:cNvPr>
          <p:cNvSpPr/>
          <p:nvPr userDrawn="1"/>
        </p:nvSpPr>
        <p:spPr>
          <a:xfrm>
            <a:off x="845552" y="5556248"/>
            <a:ext cx="361599" cy="382025"/>
          </a:xfrm>
          <a:custGeom>
            <a:avLst/>
            <a:gdLst/>
            <a:ahLst/>
            <a:cxnLst/>
            <a:rect l="l" t="t" r="r" b="b"/>
            <a:pathLst>
              <a:path w="910962" h="831562">
                <a:moveTo>
                  <a:pt x="0" y="0"/>
                </a:moveTo>
                <a:lnTo>
                  <a:pt x="910962" y="0"/>
                </a:lnTo>
                <a:lnTo>
                  <a:pt x="9109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419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22" descr="Square Linkedin Logo White | Pnggrid">
            <a:hlinkClick r:id="rId7" tooltip="https://www.linkedin.com/company/optima-living-retirement-communities"/>
            <a:extLst>
              <a:ext uri="{FF2B5EF4-FFF2-40B4-BE49-F238E27FC236}">
                <a16:creationId xmlns:a16="http://schemas.microsoft.com/office/drawing/2014/main" id="{6E45C9DA-F6E6-8CCF-82C0-AAA8AAE33A80}"/>
              </a:ext>
            </a:extLst>
          </p:cNvPr>
          <p:cNvSpPr/>
          <p:nvPr userDrawn="1"/>
        </p:nvSpPr>
        <p:spPr>
          <a:xfrm>
            <a:off x="1288215" y="5556248"/>
            <a:ext cx="361599" cy="359982"/>
          </a:xfrm>
          <a:custGeom>
            <a:avLst/>
            <a:gdLst/>
            <a:ahLst/>
            <a:cxnLst/>
            <a:rect l="l" t="t" r="r" b="b"/>
            <a:pathLst>
              <a:path w="831064" h="831064">
                <a:moveTo>
                  <a:pt x="0" y="0"/>
                </a:moveTo>
                <a:lnTo>
                  <a:pt x="831064" y="0"/>
                </a:lnTo>
                <a:lnTo>
                  <a:pt x="831064" y="831064"/>
                </a:lnTo>
                <a:lnTo>
                  <a:pt x="0" y="83106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23" descr="White YouTube Logo Transparent | Pnggrid">
            <a:hlinkClick r:id="rId9" tooltip="https://www.youtube.com/channel/UCrOqkQAkc-mJCHXEf1DtAXw"/>
            <a:extLst>
              <a:ext uri="{FF2B5EF4-FFF2-40B4-BE49-F238E27FC236}">
                <a16:creationId xmlns:a16="http://schemas.microsoft.com/office/drawing/2014/main" id="{8E783807-4238-DEF1-14EC-7C7ABCBFDD9A}"/>
              </a:ext>
            </a:extLst>
          </p:cNvPr>
          <p:cNvSpPr/>
          <p:nvPr userDrawn="1"/>
        </p:nvSpPr>
        <p:spPr>
          <a:xfrm>
            <a:off x="1758651" y="5461099"/>
            <a:ext cx="361599" cy="539577"/>
          </a:xfrm>
          <a:custGeom>
            <a:avLst/>
            <a:gdLst/>
            <a:ahLst/>
            <a:cxnLst/>
            <a:rect l="l" t="t" r="r" b="b"/>
            <a:pathLst>
              <a:path w="1054100" h="1054100">
                <a:moveTo>
                  <a:pt x="0" y="0"/>
                </a:moveTo>
                <a:lnTo>
                  <a:pt x="1054100" y="0"/>
                </a:lnTo>
                <a:lnTo>
                  <a:pt x="1054100" y="1054100"/>
                </a:lnTo>
                <a:lnTo>
                  <a:pt x="0" y="10541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7">
            <a:extLst>
              <a:ext uri="{FF2B5EF4-FFF2-40B4-BE49-F238E27FC236}">
                <a16:creationId xmlns:a16="http://schemas.microsoft.com/office/drawing/2014/main" id="{CBD92524-BFD2-6741-372E-EA28EF3184EF}"/>
              </a:ext>
            </a:extLst>
          </p:cNvPr>
          <p:cNvGrpSpPr/>
          <p:nvPr userDrawn="1"/>
        </p:nvGrpSpPr>
        <p:grpSpPr>
          <a:xfrm>
            <a:off x="426380" y="5008305"/>
            <a:ext cx="5489782" cy="615554"/>
            <a:chOff x="0" y="0"/>
            <a:chExt cx="5489782" cy="615554"/>
          </a:xfrm>
        </p:grpSpPr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1018B2AB-4CDA-3E06-3D25-AA35CC2896C0}"/>
                </a:ext>
              </a:extLst>
            </p:cNvPr>
            <p:cNvSpPr/>
            <p:nvPr/>
          </p:nvSpPr>
          <p:spPr>
            <a:xfrm>
              <a:off x="0" y="0"/>
              <a:ext cx="5489782" cy="615554"/>
            </a:xfrm>
            <a:custGeom>
              <a:avLst/>
              <a:gdLst/>
              <a:ahLst/>
              <a:cxnLst/>
              <a:rect l="l" t="t" r="r" b="b"/>
              <a:pathLst>
                <a:path w="5489782" h="615554">
                  <a:moveTo>
                    <a:pt x="0" y="0"/>
                  </a:moveTo>
                  <a:lnTo>
                    <a:pt x="5489782" y="0"/>
                  </a:lnTo>
                  <a:lnTo>
                    <a:pt x="5489782" y="615554"/>
                  </a:lnTo>
                  <a:lnTo>
                    <a:pt x="0" y="61555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DE31793A-34A7-67EA-DC47-3934B77FCBD9}"/>
                </a:ext>
              </a:extLst>
            </p:cNvPr>
            <p:cNvSpPr txBox="1"/>
            <p:nvPr/>
          </p:nvSpPr>
          <p:spPr>
            <a:xfrm>
              <a:off x="0" y="-57150"/>
              <a:ext cx="5489782" cy="67270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359"/>
                </a:lnSpc>
              </a:pPr>
              <a:r>
                <a:rPr lang="en-US" sz="2400">
                  <a:solidFill>
                    <a:srgbClr val="FFFFFF"/>
                  </a:solidFill>
                  <a:latin typeface="Arial"/>
                  <a:ea typeface="Avenir"/>
                  <a:cs typeface="Arial"/>
                  <a:sym typeface="Avenir"/>
                </a:rPr>
                <a:t>Follow us on</a:t>
              </a:r>
            </a:p>
          </p:txBody>
        </p:sp>
      </p:grpSp>
      <p:pic>
        <p:nvPicPr>
          <p:cNvPr id="7" name="Picture 6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110FA10-CBEF-CAFD-3507-50C6E2464AA7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14" y="857324"/>
            <a:ext cx="3676074" cy="2482873"/>
          </a:xfrm>
          <a:prstGeom prst="rect">
            <a:avLst/>
          </a:prstGeom>
        </p:spPr>
      </p:pic>
      <p:sp>
        <p:nvSpPr>
          <p:cNvPr id="17" name="Freeform 29">
            <a:extLst>
              <a:ext uri="{FF2B5EF4-FFF2-40B4-BE49-F238E27FC236}">
                <a16:creationId xmlns:a16="http://schemas.microsoft.com/office/drawing/2014/main" id="{21AE32DF-1D30-D596-0EA3-26B1715340CC}"/>
              </a:ext>
            </a:extLst>
          </p:cNvPr>
          <p:cNvSpPr/>
          <p:nvPr userDrawn="1"/>
        </p:nvSpPr>
        <p:spPr>
          <a:xfrm>
            <a:off x="9406806" y="4823809"/>
            <a:ext cx="2868994" cy="3138372"/>
          </a:xfrm>
          <a:custGeom>
            <a:avLst/>
            <a:gdLst/>
            <a:ahLst/>
            <a:cxnLst/>
            <a:rect l="l" t="t" r="r" b="b"/>
            <a:pathLst>
              <a:path w="8449729" h="7972043">
                <a:moveTo>
                  <a:pt x="0" y="0"/>
                </a:moveTo>
                <a:lnTo>
                  <a:pt x="8449730" y="0"/>
                </a:lnTo>
                <a:lnTo>
                  <a:pt x="8449730" y="7972044"/>
                </a:lnTo>
                <a:lnTo>
                  <a:pt x="0" y="79720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492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Divider">
    <p:bg>
      <p:bgPr>
        <a:solidFill>
          <a:srgbClr val="1C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9">
            <a:extLst>
              <a:ext uri="{FF2B5EF4-FFF2-40B4-BE49-F238E27FC236}">
                <a16:creationId xmlns:a16="http://schemas.microsoft.com/office/drawing/2014/main" id="{D6A16D00-E8AF-9BC7-4BCC-1F1D082A0E0D}"/>
              </a:ext>
            </a:extLst>
          </p:cNvPr>
          <p:cNvSpPr/>
          <p:nvPr userDrawn="1"/>
        </p:nvSpPr>
        <p:spPr>
          <a:xfrm>
            <a:off x="9322991" y="4190882"/>
            <a:ext cx="2868994" cy="3138372"/>
          </a:xfrm>
          <a:custGeom>
            <a:avLst/>
            <a:gdLst/>
            <a:ahLst/>
            <a:cxnLst/>
            <a:rect l="l" t="t" r="r" b="b"/>
            <a:pathLst>
              <a:path w="8449729" h="7972043">
                <a:moveTo>
                  <a:pt x="0" y="0"/>
                </a:moveTo>
                <a:lnTo>
                  <a:pt x="8449730" y="0"/>
                </a:lnTo>
                <a:lnTo>
                  <a:pt x="8449730" y="7972044"/>
                </a:lnTo>
                <a:lnTo>
                  <a:pt x="0" y="79720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141866-7A35-C5F9-2F3A-A0DA7E98B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C73FE4-F5D7-015A-1E96-54A92CA12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58884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5" name="Freeform 2" descr="Footer.png">
            <a:extLst>
              <a:ext uri="{FF2B5EF4-FFF2-40B4-BE49-F238E27FC236}">
                <a16:creationId xmlns:a16="http://schemas.microsoft.com/office/drawing/2014/main" id="{7230D4EB-EA29-D12E-4613-A5D8A16D8870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7" name="Picture 6" descr="A black background with white text">
            <a:extLst>
              <a:ext uri="{FF2B5EF4-FFF2-40B4-BE49-F238E27FC236}">
                <a16:creationId xmlns:a16="http://schemas.microsoft.com/office/drawing/2014/main" id="{EF6B1DA0-5A51-F794-AA03-5D339021E7B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60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609D4F95-A110-7B44-A9D9-19CD85012A59}"/>
              </a:ext>
            </a:extLst>
          </p:cNvPr>
          <p:cNvSpPr/>
          <p:nvPr userDrawn="1"/>
        </p:nvSpPr>
        <p:spPr>
          <a:xfrm>
            <a:off x="7218203" y="1476551"/>
            <a:ext cx="4973782" cy="4587548"/>
          </a:xfrm>
          <a:custGeom>
            <a:avLst/>
            <a:gdLst/>
            <a:ahLst/>
            <a:cxnLst/>
            <a:rect l="l" t="t" r="r" b="b"/>
            <a:pathLst>
              <a:path w="10109197" h="9537697">
                <a:moveTo>
                  <a:pt x="0" y="0"/>
                </a:moveTo>
                <a:lnTo>
                  <a:pt x="10109197" y="0"/>
                </a:lnTo>
                <a:lnTo>
                  <a:pt x="10109197" y="9537697"/>
                </a:lnTo>
                <a:lnTo>
                  <a:pt x="0" y="95376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4806-F812-4FF4-61CC-5778930E4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460" y="1316917"/>
            <a:ext cx="6623649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  <p:grpSp>
        <p:nvGrpSpPr>
          <p:cNvPr id="5" name="Group 6">
            <a:extLst>
              <a:ext uri="{FF2B5EF4-FFF2-40B4-BE49-F238E27FC236}">
                <a16:creationId xmlns:a16="http://schemas.microsoft.com/office/drawing/2014/main" id="{4615410E-D11C-DB70-11C4-D02666905B3B}"/>
              </a:ext>
            </a:extLst>
          </p:cNvPr>
          <p:cNvGrpSpPr/>
          <p:nvPr userDrawn="1"/>
        </p:nvGrpSpPr>
        <p:grpSpPr>
          <a:xfrm>
            <a:off x="8153400" y="2624849"/>
            <a:ext cx="4038600" cy="3439257"/>
            <a:chOff x="0" y="0"/>
            <a:chExt cx="10994830" cy="8800249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FCE590A9-E4DC-E4B6-960D-CCAC2A97F050}"/>
                </a:ext>
              </a:extLst>
            </p:cNvPr>
            <p:cNvSpPr/>
            <p:nvPr/>
          </p:nvSpPr>
          <p:spPr>
            <a:xfrm>
              <a:off x="0" y="0"/>
              <a:ext cx="10994790" cy="8800211"/>
            </a:xfrm>
            <a:custGeom>
              <a:avLst/>
              <a:gdLst/>
              <a:ahLst/>
              <a:cxnLst/>
              <a:rect l="l" t="t" r="r" b="b"/>
              <a:pathLst>
                <a:path w="10994790" h="8800211">
                  <a:moveTo>
                    <a:pt x="6465719" y="0"/>
                  </a:moveTo>
                  <a:cubicBezTo>
                    <a:pt x="6411800" y="0"/>
                    <a:pt x="6357228" y="16002"/>
                    <a:pt x="6321065" y="65024"/>
                  </a:cubicBezTo>
                  <a:lnTo>
                    <a:pt x="1175" y="8795512"/>
                  </a:lnTo>
                  <a:lnTo>
                    <a:pt x="0" y="8796020"/>
                  </a:lnTo>
                  <a:lnTo>
                    <a:pt x="10994790" y="8800211"/>
                  </a:lnTo>
                  <a:lnTo>
                    <a:pt x="10994790" y="6172581"/>
                  </a:lnTo>
                  <a:lnTo>
                    <a:pt x="6610373" y="65024"/>
                  </a:lnTo>
                  <a:cubicBezTo>
                    <a:pt x="6574210" y="16510"/>
                    <a:pt x="6519638" y="0"/>
                    <a:pt x="6465719" y="0"/>
                  </a:cubicBezTo>
                  <a:close/>
                </a:path>
              </a:pathLst>
            </a:custGeom>
            <a:blipFill>
              <a:blip r:embed="rId5"/>
              <a:stretch>
                <a:fillRect l="-15" t="-1458" b="-1436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80924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4806-F812-4FF4-61CC-5778930E4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460" y="1316917"/>
            <a:ext cx="10515600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70BB9EA-29FA-AAC6-92E9-D1E4A4E985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88475" y="2443745"/>
            <a:ext cx="4379052" cy="3768569"/>
            <a:chOff x="0" y="0"/>
            <a:chExt cx="10688739" cy="8800249"/>
          </a:xfrm>
        </p:grpSpPr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8B8EF8BA-28CD-2EA6-CFD7-67DBED42A7ED}"/>
                </a:ext>
              </a:extLst>
            </p:cNvPr>
            <p:cNvSpPr/>
            <p:nvPr/>
          </p:nvSpPr>
          <p:spPr>
            <a:xfrm flipH="1">
              <a:off x="0" y="0"/>
              <a:ext cx="10688701" cy="8800211"/>
            </a:xfrm>
            <a:custGeom>
              <a:avLst/>
              <a:gdLst/>
              <a:ahLst/>
              <a:cxnLst/>
              <a:rect l="l" t="t" r="r" b="b"/>
              <a:pathLst>
                <a:path w="10688701" h="8800211">
                  <a:moveTo>
                    <a:pt x="4399026" y="0"/>
                  </a:moveTo>
                  <a:cubicBezTo>
                    <a:pt x="4451477" y="0"/>
                    <a:pt x="4504563" y="16002"/>
                    <a:pt x="4539742" y="65024"/>
                  </a:cubicBezTo>
                  <a:lnTo>
                    <a:pt x="10687558" y="8795512"/>
                  </a:lnTo>
                  <a:lnTo>
                    <a:pt x="10688701" y="8796020"/>
                  </a:lnTo>
                  <a:lnTo>
                    <a:pt x="0" y="8800211"/>
                  </a:lnTo>
                  <a:lnTo>
                    <a:pt x="0" y="6163056"/>
                  </a:lnTo>
                  <a:lnTo>
                    <a:pt x="4258310" y="65024"/>
                  </a:lnTo>
                  <a:cubicBezTo>
                    <a:pt x="4293489" y="16510"/>
                    <a:pt x="4346575" y="0"/>
                    <a:pt x="4399026" y="0"/>
                  </a:cubicBezTo>
                  <a:close/>
                </a:path>
              </a:pathLst>
            </a:custGeom>
            <a:blipFill>
              <a:blip r:embed="rId2"/>
              <a:stretch>
                <a:fillRect l="-7618" r="-15956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4" name="Freeform 5">
            <a:extLst>
              <a:ext uri="{FF2B5EF4-FFF2-40B4-BE49-F238E27FC236}">
                <a16:creationId xmlns:a16="http://schemas.microsoft.com/office/drawing/2014/main" id="{609D4F95-A110-7B44-A9D9-19CD85012A59}"/>
              </a:ext>
            </a:extLst>
          </p:cNvPr>
          <p:cNvSpPr/>
          <p:nvPr userDrawn="1"/>
        </p:nvSpPr>
        <p:spPr>
          <a:xfrm>
            <a:off x="7218203" y="1476551"/>
            <a:ext cx="4973782" cy="4587548"/>
          </a:xfrm>
          <a:custGeom>
            <a:avLst/>
            <a:gdLst/>
            <a:ahLst/>
            <a:cxnLst/>
            <a:rect l="l" t="t" r="r" b="b"/>
            <a:pathLst>
              <a:path w="10109197" h="9537697">
                <a:moveTo>
                  <a:pt x="0" y="0"/>
                </a:moveTo>
                <a:lnTo>
                  <a:pt x="10109197" y="0"/>
                </a:lnTo>
                <a:lnTo>
                  <a:pt x="10109197" y="9537697"/>
                </a:lnTo>
                <a:lnTo>
                  <a:pt x="0" y="95376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4806-F812-4FF4-61CC-5778930E4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460" y="1316917"/>
            <a:ext cx="6623649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82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07132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E0F9E4-A426-9777-D18E-6DD65C5F4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8A36E-EAE8-9301-A954-52CD30811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06D3E-3667-6868-D58A-8D55A22786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029-3235-6688-0525-683341480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08158-492F-8FC4-9589-908BE8BB4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817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9" r:id="rId3"/>
    <p:sldLayoutId id="2147483675" r:id="rId4"/>
    <p:sldLayoutId id="2147483649" r:id="rId5"/>
    <p:sldLayoutId id="2147483664" r:id="rId6"/>
    <p:sldLayoutId id="2147483674" r:id="rId7"/>
    <p:sldLayoutId id="2147483671" r:id="rId8"/>
    <p:sldLayoutId id="2147483665" r:id="rId9"/>
    <p:sldLayoutId id="2147483672" r:id="rId10"/>
    <p:sldLayoutId id="2147483673" r:id="rId11"/>
    <p:sldLayoutId id="2147483651" r:id="rId12"/>
    <p:sldLayoutId id="2147483652" r:id="rId13"/>
    <p:sldLayoutId id="2147483653" r:id="rId14"/>
    <p:sldLayoutId id="2147483654" r:id="rId15"/>
    <p:sldLayoutId id="2147483655" r:id="rId16"/>
    <p:sldLayoutId id="2147483656" r:id="rId17"/>
    <p:sldLayoutId id="2147483657" r:id="rId18"/>
    <p:sldLayoutId id="2147483658" r:id="rId19"/>
    <p:sldLayoutId id="214748365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Welltower Monthly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>
                <a:latin typeface="Arial"/>
              </a:rPr>
              <a:t>April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Occupancy by Community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Care level breakdown plus trailing periods and Net Future Activity.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2377440"/>
          <a:ext cx="11091671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640080"/>
                <a:gridCol w="777240"/>
                <a:gridCol w="777240"/>
                <a:gridCol w="685800"/>
                <a:gridCol w="777240"/>
                <a:gridCol w="777240"/>
                <a:gridCol w="777240"/>
                <a:gridCol w="4050791"/>
              </a:tblGrid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Suites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Budget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Actual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Variance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T-1mo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T-3mo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T-12mo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Net Future Activity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95.6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0.6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95.1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94.8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93.2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+3 net moves projected (+5 in / -2 out)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91.8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-1.2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92.4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92.1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+2 net moves projected (+4 in / -2 out)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95.5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96.4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0.9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95.6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94.8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+4 net moves projected (+6 in / -2 out)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94.5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94.2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-0.3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93.7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92.8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+1 net move projected (+3 in / -2 out)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132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97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96.6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96.2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95.4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+5 net moves projected (+7 in / -2 out)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Arial"/>
                        </a:rPr>
                        <a:t>Portfolio Total / Weighted Avg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574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94.9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95.2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0.3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Weighted portfolio occupancy 95.2 percent actual against 94.9 percent budget. Plus 0.3 points.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10 / 24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Vacancy by Care Level and Suite Type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48640" y="2377440"/>
          <a:ext cx="1109167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371600"/>
                <a:gridCol w="1188720"/>
                <a:gridCol w="1188720"/>
                <a:gridCol w="1371600"/>
                <a:gridCol w="1645920"/>
                <a:gridCol w="1581912"/>
              </a:tblGrid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Total Suites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Vacant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Studio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1-bed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1-bed+den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2-bed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132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9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574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28 vacant suites portfolio-wide. Highest concentration in Inglewood 1-bed inventory.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11 / 24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Futures — Signed Leases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33 signed leases scheduled across the next three months.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2377440"/>
          <a:ext cx="1109167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1828800"/>
                <a:gridCol w="1828800"/>
                <a:gridCol w="1828800"/>
                <a:gridCol w="1947672"/>
              </a:tblGrid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May 2026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June 2026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July 2026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9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33 signed leases. Strongest pipeline at Kensington Victoria (9) and Meadowlands (8).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12 / 24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Projections — Four Months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48640" y="2377440"/>
          <a:ext cx="1100023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1005840"/>
                <a:gridCol w="1005840"/>
                <a:gridCol w="1005840"/>
                <a:gridCol w="1005840"/>
                <a:gridCol w="1005840"/>
                <a:gridCol w="1005840"/>
                <a:gridCol w="1005840"/>
                <a:gridCol w="1764792"/>
              </a:tblGrid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Month-1 Occ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Month-1 Suites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Month+1 Occ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Month+1 Suites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Month+2 Occ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Month+2 Suites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Month+3 Occ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Month+3 Suites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95.6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96.4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96.6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91.8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89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92.2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92.6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92.8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96.4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107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96.8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97.2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97.4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94.2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94.6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95.2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97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97.4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97.8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Portfolio occupancy projected to climb 1.0 point over the next 90 days.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13 / 24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Sales Metrics — April 2026 Funnel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48640" y="2377440"/>
          <a:ext cx="1109167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463040"/>
                <a:gridCol w="1463040"/>
                <a:gridCol w="1463040"/>
                <a:gridCol w="1463040"/>
                <a:gridCol w="2496312"/>
              </a:tblGrid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Leads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Tours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Move-ins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Move-outs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PMI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16.7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8.3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27.3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12.5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29.2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47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20.7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Portfolio PMI 19.5 percent in April. Kensington Victoria leading at 29.2 percent.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14 / 24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Marketing Campaign Highlights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pic>
        <p:nvPicPr>
          <p:cNvPr id="4" name="Picture 3" descr="aspen-ridge_culinary-partnership_instagr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2286000"/>
            <a:ext cx="3575304" cy="1508760"/>
          </a:xfrm>
          <a:prstGeom prst="rect">
            <a:avLst/>
          </a:prstGeom>
        </p:spPr>
      </p:pic>
      <p:pic>
        <p:nvPicPr>
          <p:cNvPr id="5" name="Picture 4" descr="aspen-ridge_passports-to-paradise_faceboo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824" y="2286000"/>
            <a:ext cx="3575304" cy="1508760"/>
          </a:xfrm>
          <a:prstGeom prst="rect">
            <a:avLst/>
          </a:prstGeom>
        </p:spPr>
      </p:pic>
      <p:pic>
        <p:nvPicPr>
          <p:cNvPr id="6" name="Picture 5" descr="inglewood_spring-open-house_instagr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008" y="2286000"/>
            <a:ext cx="3575304" cy="1508760"/>
          </a:xfrm>
          <a:prstGeom prst="rect">
            <a:avLst/>
          </a:prstGeom>
        </p:spPr>
      </p:pic>
      <p:pic>
        <p:nvPicPr>
          <p:cNvPr id="7" name="Picture 6" descr="kensington-victoria_memory-care_faceboo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" y="3977639"/>
            <a:ext cx="3575304" cy="1508760"/>
          </a:xfrm>
          <a:prstGeom prst="rect">
            <a:avLst/>
          </a:prstGeom>
        </p:spPr>
      </p:pic>
      <p:pic>
        <p:nvPicPr>
          <p:cNvPr id="8" name="Picture 7" descr="meadowlands_resident-stories_facebook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6824" y="3977639"/>
            <a:ext cx="3575304" cy="1508760"/>
          </a:xfrm>
          <a:prstGeom prst="rect">
            <a:avLst/>
          </a:prstGeom>
        </p:spPr>
      </p:pic>
      <p:pic>
        <p:nvPicPr>
          <p:cNvPr id="9" name="Picture 8" descr="parkwood-place_bistro-launch_email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5008" y="3977639"/>
            <a:ext cx="3575304" cy="15087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Campaign spend $24,800. Lead volume up 14 percent over March on six percent more spend.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15 / 24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Marketing Initiatives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Three campaign tracks. Strongest open-house event of Q1.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68880"/>
            <a:ext cx="11091672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April was anchored on three campaign tracks: Passports to Paradise (lifestyle and travel storytelling), Spring Open House (live-event lead generation), and Memory Care Excellence at Kensington Victoria. Combined campaign spend of $24,800 across paid social and Google Ads. Total leads up 14 percent over March.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3913631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3749039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Spring Open House across all communities. 38 prospects at Aspen Ridge alone. Three deposits within ten days.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4370831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420624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Passports to Paradise (Hawaii and Greece) ran at three communities. 14 referral conversations generated.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4828031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466344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Memory Care Excellence campaign at Kensington Victoria. Two qualified hospital referrals converted to move-ins.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5285231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512064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Bistro Launch at Parkwood Place featured in local newspaper. Three earned-media mentions plus paid amplification.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16 / 24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Google Ads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48640" y="2377440"/>
          <a:ext cx="1054303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645920"/>
                <a:gridCol w="1463040"/>
                <a:gridCol w="1280160"/>
                <a:gridCol w="1645920"/>
                <a:gridCol w="1764792"/>
              </a:tblGrid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Spend (CAD)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Clicks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Leads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CPL (CAD)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Conversion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1450.0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312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103.57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4.5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980.0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218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122.5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3.7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1620.0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354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90.0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5.1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1180.0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268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107.27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4.1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1840.0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396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87.62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5.3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9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7070.0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1548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98.19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4.7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Portfolio CPL $98.19. Best-performing community Kensington Victoria at $87.62.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17 / 24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Leads by Source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48640" y="2377440"/>
          <a:ext cx="1109167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371600"/>
                <a:gridCol w="1371600"/>
                <a:gridCol w="1371600"/>
                <a:gridCol w="1371600"/>
                <a:gridCol w="1371600"/>
                <a:gridCol w="1490472"/>
              </a:tblGrid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Total Leads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Web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Phone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Walk-in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Referral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Other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9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164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29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Web remains the strongest single source at 47 percent of total portfolio leads.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18 / 24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Financial Performance · April 2026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Actual versus budget by line item with variance commentary.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468880"/>
            <a:ext cx="2697480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633472"/>
            <a:ext cx="2331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B4E1F2"/>
                </a:solidFill>
                <a:latin typeface="Arial"/>
              </a:rPr>
              <a:t>REVENUE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926080"/>
            <a:ext cx="23317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Arial"/>
              </a:rPr>
              <a:t>$5,486,200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474720"/>
            <a:ext cx="2331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B4E1F2"/>
                </a:solidFill>
                <a:latin typeface="Arial"/>
              </a:rPr>
              <a:t>+66,200 (+1.2%)</a:t>
            </a:r>
          </a:p>
        </p:txBody>
      </p:sp>
      <p:sp>
        <p:nvSpPr>
          <p:cNvPr id="9" name="Rectangle 8"/>
          <p:cNvSpPr/>
          <p:nvPr/>
        </p:nvSpPr>
        <p:spPr>
          <a:xfrm>
            <a:off x="3364992" y="2468880"/>
            <a:ext cx="2697480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547872" y="2633472"/>
            <a:ext cx="2331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B4E1F2"/>
                </a:solidFill>
                <a:latin typeface="Arial"/>
              </a:rPr>
              <a:t>SALARIES &amp; BENEFITS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47872" y="2926080"/>
            <a:ext cx="23317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Arial"/>
              </a:rPr>
              <a:t>$2,347,800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7872" y="3474720"/>
            <a:ext cx="2331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B4E1F2"/>
                </a:solidFill>
                <a:latin typeface="Arial"/>
              </a:rPr>
              <a:t>+37,800 (+1.6%)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81344" y="2468880"/>
            <a:ext cx="2697480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64224" y="2633472"/>
            <a:ext cx="2331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B4E1F2"/>
                </a:solidFill>
                <a:latin typeface="Arial"/>
              </a:rPr>
              <a:t>OPERATING EXPENSES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64224" y="2926080"/>
            <a:ext cx="23317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Arial"/>
              </a:rPr>
              <a:t>$1,124,500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64224" y="3474720"/>
            <a:ext cx="2331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B4E1F2"/>
                </a:solidFill>
                <a:latin typeface="Arial"/>
              </a:rPr>
              <a:t>-55,500 (-4.7%)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997696" y="2468880"/>
            <a:ext cx="2697480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80576" y="2633472"/>
            <a:ext cx="2331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B4E1F2"/>
                </a:solidFill>
                <a:latin typeface="Arial"/>
              </a:rPr>
              <a:t>NOI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80576" y="2926080"/>
            <a:ext cx="23317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Arial"/>
              </a:rPr>
              <a:t>$1,515,600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80576" y="3474720"/>
            <a:ext cx="2331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B4E1F2"/>
                </a:solidFill>
                <a:latin typeface="Arial"/>
              </a:rPr>
              <a:t>+75,600 (+5.2%)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8640" y="42793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68680" y="411480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NOI of $1,515,600, with a positive variance of $75,600 or 5.2 percent above budget.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48640" y="47365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68680" y="457200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Operating Expenses showing savings of $55,500, mainly due to lower-than-anticipated food, repairs and general maintenance.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8640" y="51937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68680" y="502920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Revenue $5,486,200, plus 1.2 percent above budget. Kensington Victoria leading the portfolio.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56509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68680" y="548640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Salaries and Benefits $2,347,800, plus 1.6 percent above budget. Driven by higher-than-planned overtime in two communities.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19 / 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Agenda — April 2026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Oval 3"/>
          <p:cNvSpPr/>
          <p:nvPr/>
        </p:nvSpPr>
        <p:spPr>
          <a:xfrm>
            <a:off x="548640" y="2606039"/>
            <a:ext cx="502920" cy="502920"/>
          </a:xfrm>
          <a:prstGeom prst="ellipse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2606039"/>
            <a:ext cx="50292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  <a:latin typeface="Arial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34440" y="2560320"/>
            <a:ext cx="4572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 i="0">
                <a:solidFill>
                  <a:srgbClr val="1A1A1A"/>
                </a:solidFill>
                <a:latin typeface="Arial"/>
              </a:rPr>
              <a:t>Operations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34440" y="2971800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5A6B80"/>
                </a:solidFill>
                <a:latin typeface="Arial"/>
              </a:rPr>
              <a:t>Community highlights, HR snapshot, labour relations.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3383279"/>
            <a:ext cx="502920" cy="502920"/>
          </a:xfrm>
          <a:prstGeom prst="ellipse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3383279"/>
            <a:ext cx="50292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  <a:latin typeface="Arial"/>
              </a:rPr>
              <a:t>02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34440" y="3337560"/>
            <a:ext cx="4572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 i="0">
                <a:solidFill>
                  <a:srgbClr val="1A1A1A"/>
                </a:solidFill>
                <a:latin typeface="Arial"/>
              </a:rPr>
              <a:t>Sales and Occupancy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34440" y="3749039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5A6B80"/>
                </a:solidFill>
                <a:latin typeface="Arial"/>
              </a:rPr>
              <a:t>Census, vacancy, futures, projections, funnel metrics.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160520"/>
            <a:ext cx="502920" cy="502920"/>
          </a:xfrm>
          <a:prstGeom prst="ellipse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4160520"/>
            <a:ext cx="50292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  <a:latin typeface="Arial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34440" y="4114800"/>
            <a:ext cx="4572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 i="0">
                <a:solidFill>
                  <a:srgbClr val="1A1A1A"/>
                </a:solidFill>
                <a:latin typeface="Arial"/>
              </a:rPr>
              <a:t>Financial Performance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34440" y="4526280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5A6B80"/>
                </a:solidFill>
                <a:latin typeface="Arial"/>
              </a:rPr>
              <a:t>Portfolio P&amp;L month and YTD, site-level appendices.</a:t>
            </a:r>
          </a:p>
        </p:txBody>
      </p:sp>
      <p:sp>
        <p:nvSpPr>
          <p:cNvPr id="16" name="Oval 15"/>
          <p:cNvSpPr/>
          <p:nvPr/>
        </p:nvSpPr>
        <p:spPr>
          <a:xfrm>
            <a:off x="548640" y="4937759"/>
            <a:ext cx="502920" cy="502920"/>
          </a:xfrm>
          <a:prstGeom prst="ellipse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4937759"/>
            <a:ext cx="50292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 i="0">
                <a:solidFill>
                  <a:srgbClr val="FFFFFF"/>
                </a:solidFill>
                <a:latin typeface="Arial"/>
              </a:rPr>
              <a:t>04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34440" y="4892040"/>
            <a:ext cx="45720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 i="0">
                <a:solidFill>
                  <a:srgbClr val="1A1A1A"/>
                </a:solidFill>
                <a:latin typeface="Arial"/>
              </a:rPr>
              <a:t>Asset Management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34440" y="5303520"/>
            <a:ext cx="10058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5A6B80"/>
                </a:solidFill>
                <a:latin typeface="Arial"/>
              </a:rPr>
              <a:t>Capex tracker with WT-managed and OPT-managed split.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02 / 24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Financial Performance · YTD through April 2026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Actual versus budget by line item with variance commentary.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8640" y="2468880"/>
            <a:ext cx="2697480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633472"/>
            <a:ext cx="2331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B4E1F2"/>
                </a:solidFill>
                <a:latin typeface="Arial"/>
              </a:rPr>
              <a:t>REVENUE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926080"/>
            <a:ext cx="23317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Arial"/>
              </a:rPr>
              <a:t>$22,164,248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474720"/>
            <a:ext cx="2331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B4E1F2"/>
                </a:solidFill>
                <a:latin typeface="Arial"/>
              </a:rPr>
              <a:t>+267,448 (+1.2%)</a:t>
            </a:r>
          </a:p>
        </p:txBody>
      </p:sp>
      <p:sp>
        <p:nvSpPr>
          <p:cNvPr id="9" name="Rectangle 8"/>
          <p:cNvSpPr/>
          <p:nvPr/>
        </p:nvSpPr>
        <p:spPr>
          <a:xfrm>
            <a:off x="3364992" y="2468880"/>
            <a:ext cx="2697480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547872" y="2633472"/>
            <a:ext cx="2331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B4E1F2"/>
                </a:solidFill>
                <a:latin typeface="Arial"/>
              </a:rPr>
              <a:t>SALARIES &amp; BENEFITS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47872" y="2926080"/>
            <a:ext cx="23317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Arial"/>
              </a:rPr>
              <a:t>$9,297,288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7872" y="3474720"/>
            <a:ext cx="2331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B4E1F2"/>
                </a:solidFill>
                <a:latin typeface="Arial"/>
              </a:rPr>
              <a:t>+149,688 (+1.6%)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81344" y="2468880"/>
            <a:ext cx="2697480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64224" y="2633472"/>
            <a:ext cx="2331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B4E1F2"/>
                </a:solidFill>
                <a:latin typeface="Arial"/>
              </a:rPr>
              <a:t>OPERATING EXPENSES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64224" y="2926080"/>
            <a:ext cx="23317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Arial"/>
              </a:rPr>
              <a:t>$4,610,450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64224" y="3474720"/>
            <a:ext cx="2331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B4E1F2"/>
                </a:solidFill>
                <a:latin typeface="Arial"/>
              </a:rPr>
              <a:t>-227,550 (-4.7%)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997696" y="2468880"/>
            <a:ext cx="2697480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80576" y="2633472"/>
            <a:ext cx="2331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B4E1F2"/>
                </a:solidFill>
                <a:latin typeface="Arial"/>
              </a:rPr>
              <a:t>NOI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80576" y="2926080"/>
            <a:ext cx="23317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FFFFFF"/>
                </a:solidFill>
                <a:latin typeface="Arial"/>
              </a:rPr>
              <a:t>$6,263,310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80576" y="3474720"/>
            <a:ext cx="2331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B4E1F2"/>
                </a:solidFill>
                <a:latin typeface="Arial"/>
              </a:rPr>
              <a:t>+312,110 (+5.2%)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8640" y="42793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68680" y="411480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YTD NOI $6,123,000, plus 3.8 percent above budget across the first four months.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48640" y="47365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68680" y="457200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YTD Operating Expenses $4,610,400, tracking 4.7 percent under budget. Underspend is timing-related, not structural.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8640" y="51937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68680" y="502920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YTD Revenue $22,164,200, plus 1.2 percent above budget. Consistent month over month.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56509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68680" y="5486400"/>
            <a:ext cx="106070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>YTD Salaries and Benefits $9,297,300, plus 2.4 percent above budget. Expected to normalize as agency reliance moderates.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20 / 24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Appendix — Site-Level P&amp;L (Month)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Welltower-specific. Revenue, S&amp;B, OpEx, Property, NOI by community.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2377440"/>
          <a:ext cx="1109167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1463040"/>
                <a:gridCol w="1463040"/>
                <a:gridCol w="1463040"/>
                <a:gridCol w="1463040"/>
                <a:gridCol w="1463040"/>
                <a:gridCol w="1490472"/>
              </a:tblGrid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Line Item / 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Portfolio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Revenue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1,234,500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962,400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1,098,200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1,056,800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1,134,300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5,486,200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Salaries &amp; Benefits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528,000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412,600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472,600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458,700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475,900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2,347,800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Operating Expenses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252,800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198,400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224,500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218,200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230,600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1,124,500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Property Expenses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112,000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87,600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99,300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96,400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103,000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498,300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NOI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341,700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263,800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301,800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283,500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324,800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1,515,600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Site-level breakdown reported to Welltower only. Confidentiality is structural.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21 / 24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Appendix — Site-Level P&amp;L (YTD)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Welltower-specific. Revenue, S&amp;B, OpEx, Property, NOI by community.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2377440"/>
          <a:ext cx="1109167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1463040"/>
                <a:gridCol w="1463040"/>
                <a:gridCol w="1463040"/>
                <a:gridCol w="1463040"/>
                <a:gridCol w="1463040"/>
                <a:gridCol w="1490472"/>
              </a:tblGrid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Line Item / 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Portfolio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Revenue (YTD)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4,987,380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3,888,096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4,436,728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4,269,472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4,582,572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22,164,248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Salaries &amp; Benefits (YTD)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2,090,880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1,633,896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1,871,496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1,816,452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1,884,564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9,297,288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Operating Expenses (YTD)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1,036,479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813,439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920,449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894,619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945,459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4,610,445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Property Expenses (YTD)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448,000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350,400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397,200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385,600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412,000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1,993,200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NOI (YTD)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1,412,021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1,090,361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1,247,583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1,172,801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1,340,549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6,263,315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YTD multipliers applied at the source. Numbers tie to the consolidated YTD P&amp;L.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22 / 24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Asset Management — Capex Tracker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WT-managed and OPT-managed projects with status and progress.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2331720"/>
          <a:ext cx="11091672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8960"/>
                <a:gridCol w="1828800"/>
                <a:gridCol w="1371600"/>
                <a:gridCol w="1280160"/>
                <a:gridCol w="1280160"/>
                <a:gridCol w="822960"/>
                <a:gridCol w="1399032"/>
              </a:tblGrid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Project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Category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Budget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YTD Spend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% Done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PO Status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Boiler replacement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WT-managed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$95,000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$76,000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80%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PO issued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AL dining wing wall removal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$42,000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$41,200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HVAC repair — IL east wing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$42,000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$38,000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Generator installation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WT-managed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$78,000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$78,000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Roof patching — Parkwood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WT-managed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$32,000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0%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Quotes received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Bistro fit-out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$56,000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$52,000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PO issued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MC wing renovation Phase 1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$145,000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$142,000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Generator service contract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WT-managed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$18,000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$18,000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246888"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Suite refresh program (rolling)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Portfolio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$240,000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$168,000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70%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1A1A1A"/>
                          </a:solidFill>
                          <a:latin typeface="Arial"/>
                        </a:rPr>
                        <a:t>PO issued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48640" y="5148072"/>
            <a:ext cx="13716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5029200"/>
            <a:ext cx="10698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1A1A1A"/>
                </a:solidFill>
                <a:latin typeface="Arial"/>
              </a:rPr>
              <a:t>Boiler replacement at Aspen Ridge 80 percent complete. Completion expected mid-May 2026.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5422392"/>
            <a:ext cx="13716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5303520"/>
            <a:ext cx="10698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1A1A1A"/>
                </a:solidFill>
                <a:latin typeface="Arial"/>
              </a:rPr>
              <a:t>Generator commissioned at Meadowlands April 22. Power resilience materially improved.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5696712"/>
            <a:ext cx="13716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77240" y="5577840"/>
            <a:ext cx="10698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1A1A1A"/>
                </a:solidFill>
                <a:latin typeface="Arial"/>
              </a:rPr>
              <a:t>YTD capex tracking against budget. Approved and pending POs signaling acceleration in May and June.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23 / 24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Welltower Monthly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>
                <a:latin typeface="Arial"/>
              </a:rPr>
              <a:t>April 2026 — Generated by the Optima Living Board Deck Builder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Operations Highlights — Aspen Ridge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548640" y="24505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2286000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Spring open house drew 38 prospects across two weekends. Three deposits placed within ten days, two of which converted to signed leases by month-end.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3163824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2999232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New activity programming launched mid-month. Resident participation up 22 percent week over week. Particularly strong engagement in the new horticultural therapy block.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3877056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712464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Wall removal project in the AL dining wing completed on schedule. Residents and care staff are positive on the new sightlines and reduced noise transfer.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4590288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4425696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Two new culinary partnerships finalized for the Q2 dining program. Local sourcing emphasis aligning with the broader Optima dining strategy.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5303520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5138928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Justine Patricio led a cross-community shadow program with two new GMs from the May-onboarding cohort.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03 / 24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Operations Highlights — Inglewood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548640" y="24505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2286000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Annual resident satisfaction survey completed with 87 percent response rate. Top-quartile scores on dining, housekeeping, and staff responsiveness.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3163824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2999232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HVAC repair work completed in the IL east wing. Original budget of $42K came in at $38K. No service interruption to residents.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3877056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712464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Sales pipeline softened relative to March. Two move-outs above forecast contributed to the occupancy variance.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4590288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4425696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New sales coordinator started March 30. Ramping up tour conversion. Early signs are encouraging on PMI.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5303520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5138928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Maria Bouchard chairing the Welltower-wide CRM transition working group.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04 / 24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Operations Highlights — Meadowlands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548640" y="24505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2286000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Strong April sales month. Six move-ins, two move-outs, NOI tracking $14K above budget for the period.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3163824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2999232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Capital project: new generator installed and commissioned. Power resilience materially improved going into wildfire season.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3877056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712464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Resident family advisory committee held its quarterly meeting. Three operational improvements logged for Q2 implementation.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4590288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4425696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Employee engagement survey complete. Annualized turnover at 11.4 percent, below portfolio average and Optima target.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5303520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5138928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David Chen completed the Optima leadership development program. Supporting two newer GMs as a peer mentor.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05 / 24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Operations Highlights — Parkwood Place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548640" y="24505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2286000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Marketing campaign refresh launched April 8. Lead volume up 31 percent versus March on similar spend.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3163824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2999232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Two staff vacancies remain open in care services. Active recruiting. Sarah is partnering with the BC regional team.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3877056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712464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Capital project: roof inspection identified two areas requiring patching ahead of fall. Quotes received, work scheduled for June.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4590288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4425696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Resident bistro pilot launched mid-month. Strong early uptake. Will evaluate expansion to other communities in May.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5303520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5138928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Sarah O'Connell chairing the BC region GM peer circle through Q2.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06 / 24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Operations Highlights — The Kensington Victoria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548640" y="2450592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2286000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Highest occupancy month in twelve months. 97.0 percent actual against 96.0 percent budget.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3163824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2999232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Memory care wing renovation Phase 1 completed. Two private rooms converted to companion suites at no impact to current residents.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3877056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712464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Staff training: dementia care certification cohort completed. Eight team members now certified.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4590288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4425696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Strong referral pipeline from two local hospital social work teams. Two of April's move-ins came through this channel.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5303520"/>
            <a:ext cx="16459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5138928"/>
            <a:ext cx="1060704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0">
                <a:solidFill>
                  <a:srgbClr val="1A1A1A"/>
                </a:solidFill>
                <a:latin typeface="Arial"/>
              </a:rPr>
              <a:t>Tobias Wei selected to present at the BC Senior Living Association conference in June on memory care best practices.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5212080"/>
            <a:ext cx="11091672" cy="594360"/>
          </a:xfrm>
          <a:prstGeom prst="rect">
            <a:avLst/>
          </a:prstGeom>
          <a:solidFill>
            <a:srgbClr val="FFFFFF"/>
          </a:solidFill>
          <a:ln w="9525">
            <a:solidFill>
              <a:srgbClr val="1F5B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48640" y="5212080"/>
            <a:ext cx="91440" cy="59436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5266944"/>
            <a:ext cx="3657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400">
                <a:solidFill>
                  <a:srgbClr val="1F5B91"/>
                </a:solidFill>
                <a:latin typeface="Arial"/>
              </a:rPr>
              <a:t>WATER-RELATED INCIDENT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5486400"/>
            <a:ext cx="109728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1A1A1A"/>
                </a:solidFill>
                <a:latin typeface="Arial"/>
              </a:rPr>
              <a:t>2026-04-12, 03:14 local. Pinhole leak in MC wing supply line. Auto-shutoff activated. No water damage. No resident impact. Remediation $1,800.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07 / 24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HR — Labour Relations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Three active items. One closed this period.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2377440"/>
          <a:ext cx="1109167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1280160"/>
                <a:gridCol w="4114800"/>
                <a:gridCol w="1463040"/>
                <a:gridCol w="2039112"/>
              </a:tblGrid>
              <a:tr h="5715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Date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Topic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Status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Owner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5715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2026-04-08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Grievance — meal break scheduling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 progress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HR Business Partner / GM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5715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2026-03-22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Scheduling complaint — care services rotation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Resolved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HR Business Partner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5715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2026-04-19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Information request — overtime calculation method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 progress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Payroll / HR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94360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Two AB items, one BC item. All within standard resolution windows.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08 / 24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2400" b="1">
                <a:solidFill>
                  <a:srgbClr val="1F5B91"/>
                </a:solidFill>
                <a:latin typeface="Arial"/>
              </a:rPr>
              <a:t>HR — Leadership Snapshot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1920240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A6B80"/>
                </a:solidFill>
                <a:latin typeface="Arial"/>
              </a:rPr>
              <a:t>GMs, SLT positions, vacancies, annualized turnover.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48640" y="2377440"/>
          <a:ext cx="11091671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7440"/>
                <a:gridCol w="2103120"/>
                <a:gridCol w="1280160"/>
                <a:gridCol w="1920240"/>
                <a:gridCol w="1554480"/>
                <a:gridCol w="1856231"/>
              </a:tblGrid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GM Name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GM Status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SLT Position Filled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Vacancy Count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Annualized Turnover %</a:t>
                      </a:r>
                    </a:p>
                  </a:txBody>
                  <a:tcPr marL="72000" marR="72000" marT="36000" marB="36000">
                    <a:solidFill>
                      <a:srgbClr val="1A335C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Justine Patricio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14.2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Maria Bouchard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18.6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David Chen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11.4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Sarah O'Connell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N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22.3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  <a:tr h="391885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Tobias Wei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9.8</a:t>
                      </a:r>
                    </a:p>
                  </a:txBody>
                  <a:tcPr marL="72000" marR="72000" marT="36000" marB="36000">
                    <a:solidFill>
                      <a:srgbClr val="EAF9FF"/>
                    </a:solidFill>
                  </a:tcPr>
                </a:tc>
              </a:tr>
              <a:tr h="39189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Portfolio average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0">
                          <a:solidFill>
                            <a:srgbClr val="1A1A1A"/>
                          </a:solidFill>
                          <a:latin typeface="Arial"/>
                        </a:rPr>
                        <a:t>15.3</a:t>
                      </a:r>
                    </a:p>
                  </a:txBody>
                  <a:tcPr marL="72000" marR="72000" marT="36000" marB="36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" y="5760720"/>
            <a:ext cx="1109167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5A6B80"/>
                </a:solidFill>
                <a:latin typeface="Arial"/>
              </a:rPr>
              <a:t>Portfolio average annualized turnover 15.3 percent. Below Optima target.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0" y="6080760"/>
            <a:ext cx="914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00" b="0" i="0" spc="300">
                <a:solidFill>
                  <a:srgbClr val="5A6B80"/>
                </a:solidFill>
                <a:latin typeface="Arial"/>
              </a:rPr>
              <a:t>09 / 24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d94228a-4725-4923-9291-18ae8ad05af6">
      <Terms xmlns="http://schemas.microsoft.com/office/infopath/2007/PartnerControls"/>
    </lcf76f155ced4ddcb4097134ff3c332f>
    <TaxCatchAll xmlns="19e39443-e9cd-417b-8c8e-0827077c94a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64FAB400D114CA781AD7333020626" ma:contentTypeVersion="14" ma:contentTypeDescription="Create a new document." ma:contentTypeScope="" ma:versionID="7015a2416aaa1a3b7a48412c4884d927">
  <xsd:schema xmlns:xsd="http://www.w3.org/2001/XMLSchema" xmlns:xs="http://www.w3.org/2001/XMLSchema" xmlns:p="http://schemas.microsoft.com/office/2006/metadata/properties" xmlns:ns2="0d94228a-4725-4923-9291-18ae8ad05af6" xmlns:ns3="19e39443-e9cd-417b-8c8e-0827077c94a6" targetNamespace="http://schemas.microsoft.com/office/2006/metadata/properties" ma:root="true" ma:fieldsID="facf8913497d9cc0cfd2d15ae6d64b29" ns2:_="" ns3:_="">
    <xsd:import namespace="0d94228a-4725-4923-9291-18ae8ad05af6"/>
    <xsd:import namespace="19e39443-e9cd-417b-8c8e-0827077c94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94228a-4725-4923-9291-18ae8ad05a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a105b74a-ec8a-42f9-9ef5-3d336ce5da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e39443-e9cd-417b-8c8e-0827077c94a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513dad7e-3fad-44d6-9b2c-bd9a17703340}" ma:internalName="TaxCatchAll" ma:showField="CatchAllData" ma:web="19e39443-e9cd-417b-8c8e-0827077c94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C577B8-2AE7-4ED8-88F9-2050309E6229}">
  <ds:schemaRefs>
    <ds:schemaRef ds:uri="http://schemas.microsoft.com/office/2006/metadata/properties"/>
    <ds:schemaRef ds:uri="http://www.w3.org/XML/1998/namespace"/>
    <ds:schemaRef ds:uri="0d94228a-4725-4923-9291-18ae8ad05af6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9e39443-e9cd-417b-8c8e-0827077c94a6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B9611E0-5F4F-474D-95CB-0744459E7D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CA1FC0-9B0B-48CE-9926-F3DB93346089}">
  <ds:schemaRefs>
    <ds:schemaRef ds:uri="0d94228a-4725-4923-9291-18ae8ad05af6"/>
    <ds:schemaRef ds:uri="19e39443-e9cd-417b-8c8e-0827077c94a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adbfb3a-c68b-4407-9ac2-b5aaecb4f37e}" enabled="1" method="Standard" siteId="{88a50e3a-a8ab-4176-b443-4ae8c31043a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Macintosh PowerPoint</Application>
  <PresentationFormat>Widescreen</PresentationFormat>
  <Paragraphs>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Test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Erika Machado</dc:creator>
  <cp:lastModifiedBy>Adriana Imperato</cp:lastModifiedBy>
  <cp:revision>1</cp:revision>
  <dcterms:created xsi:type="dcterms:W3CDTF">2025-05-15T20:41:12Z</dcterms:created>
  <dcterms:modified xsi:type="dcterms:W3CDTF">2026-04-17T17:28:45Z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0x01010011064FAB400D114CA781AD7333020626</vt:lpwstr>
  </property>
  <property fmtid="{D5CDD505-2E9C-101B-9397-08002B2CF9AE}" pid="3" name="MediaServiceImageTags">
    <vt:lpwstr/>
  </property>
</Properties>
</file>