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notesMasterIdLst>
    <p:notesMasterId r:id="rId26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png"/><Relationship Id="rId3" Type="http://schemas.openxmlformats.org/officeDocument/2006/relationships/image" Target="../media/image-15-3.png"/><Relationship Id="rId4" Type="http://schemas.openxmlformats.org/officeDocument/2006/relationships/image" Target="../media/image-15-4.png"/><Relationship Id="rId5" Type="http://schemas.openxmlformats.org/officeDocument/2006/relationships/image" Target="../media/image-15-5.png"/><Relationship Id="rId6" Type="http://schemas.openxmlformats.org/officeDocument/2006/relationships/image" Target="../media/image-15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E284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4" name="Shape 2"/>
          <p:cNvSpPr/>
          <p:nvPr/>
        </p:nvSpPr>
        <p:spPr>
          <a:xfrm>
            <a:off x="11777472" y="548640"/>
            <a:ext cx="91440" cy="5760720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5" name="Shape 3"/>
          <p:cNvSpPr/>
          <p:nvPr/>
        </p:nvSpPr>
        <p:spPr>
          <a:xfrm>
            <a:off x="11631168" y="914400"/>
            <a:ext cx="91440" cy="5029200"/>
          </a:xfrm>
          <a:prstGeom prst="rect">
            <a:avLst/>
          </a:prstGeom>
          <a:solidFill>
            <a:srgbClr val="01558F">
              <a:alpha val="75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11484864" y="1280160"/>
            <a:ext cx="91440" cy="4297680"/>
          </a:xfrm>
          <a:prstGeom prst="rect">
            <a:avLst/>
          </a:prstGeom>
          <a:solidFill>
            <a:srgbClr val="156082">
              <a:alpha val="50000"/>
            </a:srgbClr>
          </a:solidFill>
          <a:ln/>
        </p:spPr>
      </p:sp>
      <p:sp>
        <p:nvSpPr>
          <p:cNvPr id="7" name="Text 5"/>
          <p:cNvSpPr/>
          <p:nvPr/>
        </p:nvSpPr>
        <p:spPr>
          <a:xfrm>
            <a:off x="548640" y="21945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800" kern="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JV PARTNER MONTHLY  ·  WELLTOWER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60604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9" name="Text 7"/>
          <p:cNvSpPr/>
          <p:nvPr/>
        </p:nvSpPr>
        <p:spPr>
          <a:xfrm>
            <a:off x="548640" y="2788920"/>
            <a:ext cx="1005840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5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Monthly</a:t>
            </a:r>
            <a:endParaRPr lang="en-US" sz="5600" dirty="0"/>
          </a:p>
          <a:p>
            <a:pPr indent="0" marL="0">
              <a:buNone/>
            </a:pPr>
            <a:r>
              <a:rPr lang="en-US" sz="5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Report</a:t>
            </a:r>
            <a:endParaRPr lang="en-US" sz="5600" dirty="0"/>
          </a:p>
        </p:txBody>
      </p:sp>
      <p:sp>
        <p:nvSpPr>
          <p:cNvPr id="10" name="Text 8"/>
          <p:cNvSpPr/>
          <p:nvPr/>
        </p:nvSpPr>
        <p:spPr>
          <a:xfrm>
            <a:off x="548640" y="4937760"/>
            <a:ext cx="10058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i="1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April 2026</a:t>
            </a:r>
            <a:endParaRPr lang="en-US" sz="2600" dirty="0"/>
          </a:p>
        </p:txBody>
      </p:sp>
      <p:sp>
        <p:nvSpPr>
          <p:cNvPr id="11" name="Shape 9"/>
          <p:cNvSpPr/>
          <p:nvPr/>
        </p:nvSpPr>
        <p:spPr>
          <a:xfrm>
            <a:off x="548640" y="5623560"/>
            <a:ext cx="54864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2" name="Text 10"/>
          <p:cNvSpPr/>
          <p:nvPr/>
        </p:nvSpPr>
        <p:spPr>
          <a:xfrm>
            <a:off x="548640" y="5760720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Optima Living  ·  Generated by the Board Deck Builder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SALES AND OCCUPANCY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Occupancy by Community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Care level breakdown plus trailing periods and Net Future Activity.</a:t>
            </a:r>
            <a:endParaRPr lang="en-US" sz="1300" dirty="0"/>
          </a:p>
        </p:txBody>
      </p:sp>
      <p:graphicFrame>
        <p:nvGraphicFramePr>
          <p:cNvPr id="11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788920"/>
          <a:ext cx="11091672" cy="914400"/>
        </p:xfrm>
        <a:graphic>
          <a:graphicData uri="http://schemas.openxmlformats.org/drawingml/2006/table">
            <a:tbl>
              <a:tblPr/>
              <a:tblGrid>
                <a:gridCol w="2103120"/>
                <a:gridCol w="731520"/>
                <a:gridCol w="868680"/>
                <a:gridCol w="868680"/>
                <a:gridCol w="777240"/>
                <a:gridCol w="868680"/>
                <a:gridCol w="868680"/>
                <a:gridCol w="868680"/>
                <a:gridCol w="3136392"/>
              </a:tblGrid>
              <a:tr h="329184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Suites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Budget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Actual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Variance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T-1mo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T-3mo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T-12mo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Net Future Activity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124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95.6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95.1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94.8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93.2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+3 net moves projected (+5 in / -2 out)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91.8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92.4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92.1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+2 net moves projected (+4 in / -2 out)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Meadowlands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95.5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96.4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95.6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94.8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+4 net moves projected (+6 in / -2 out)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94.5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94.2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-0.3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93.7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92.8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+1 net move projected (+3 in / -2 out)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132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96.6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95.4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+5 net moves projected (+7 in / -2 out)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Portfolio Total / Weighted Avg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574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94.9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95.2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0.3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Weighted portfolio occupancy 95.2 percent actual against 94.9 percent budget. Plus 0.3 points.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1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 / 24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SALES AND OCCUPANCY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Vacancy by Care Level and Suite Type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Vacant suites broken out by floorplan.</a:t>
            </a:r>
            <a:endParaRPr lang="en-US" sz="1300" dirty="0"/>
          </a:p>
        </p:txBody>
      </p:sp>
      <p:graphicFrame>
        <p:nvGraphicFramePr>
          <p:cNvPr id="1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788920"/>
          <a:ext cx="11091672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1371600"/>
                <a:gridCol w="1188720"/>
                <a:gridCol w="1188720"/>
                <a:gridCol w="1371600"/>
                <a:gridCol w="1645920"/>
                <a:gridCol w="1581912"/>
              </a:tblGrid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Total Suites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Vacant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Studio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1-bed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1-bed+den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2-bed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124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Meadowlands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132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Portfolio Total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574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28 vacant suites portfolio-wide. Highest concentration in Inglewood 1-bed inventory.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1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 / 24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SALES AND OCCUPANCY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Futures — Signed Leases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33 signed leases scheduled across the next three months.</a:t>
            </a:r>
            <a:endParaRPr lang="en-US" sz="1300" dirty="0"/>
          </a:p>
        </p:txBody>
      </p:sp>
      <p:graphicFrame>
        <p:nvGraphicFramePr>
          <p:cNvPr id="1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788920"/>
          <a:ext cx="11091672" cy="914400"/>
        </p:xfrm>
        <a:graphic>
          <a:graphicData uri="http://schemas.openxmlformats.org/drawingml/2006/table">
            <a:tbl>
              <a:tblPr/>
              <a:tblGrid>
                <a:gridCol w="3657600"/>
                <a:gridCol w="1828800"/>
                <a:gridCol w="1828800"/>
                <a:gridCol w="1828800"/>
                <a:gridCol w="1947672"/>
              </a:tblGrid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May 2026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June 2026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July 2026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Total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Meadowlands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Portfolio Total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33 signed leases. Strongest pipeline at Kensington Victoria (9) and Meadowlands (8).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1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 / 24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SALES AND OCCUPANCY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Projections — Four Months Forward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Forecast occupancy by community.</a:t>
            </a:r>
            <a:endParaRPr lang="en-US" sz="1300" dirty="0"/>
          </a:p>
        </p:txBody>
      </p:sp>
      <p:graphicFrame>
        <p:nvGraphicFramePr>
          <p:cNvPr id="1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788920"/>
          <a:ext cx="11091672" cy="914400"/>
        </p:xfrm>
        <a:graphic>
          <a:graphicData uri="http://schemas.openxmlformats.org/drawingml/2006/table">
            <a:tbl>
              <a:tblPr/>
              <a:tblGrid>
                <a:gridCol w="2194560"/>
                <a:gridCol w="1005840"/>
                <a:gridCol w="1005840"/>
                <a:gridCol w="1005840"/>
                <a:gridCol w="1005840"/>
                <a:gridCol w="1005840"/>
                <a:gridCol w="1005840"/>
                <a:gridCol w="1005840"/>
                <a:gridCol w="1764792"/>
              </a:tblGrid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Month-1 Occ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Month-1 Suites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Month+1 Occ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Month+1 Suites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Month+2 Occ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Month+2 Suites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Month+3 Occ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Month+3 Suites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95.6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96.4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96.6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91.8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92.2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92.6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92.8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Meadowlands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96.4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96.8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97.2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97.4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94.2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94.6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95.2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128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97.4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128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97.8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129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129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Portfolio occupancy projected to climb 1.0 point over the next 90 days.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1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 / 24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SALES AND OCCUPANCY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Sales Metrics — Funnel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Current month + trailing three months.</a:t>
            </a:r>
            <a:endParaRPr lang="en-US" sz="1300" dirty="0"/>
          </a:p>
        </p:txBody>
      </p:sp>
      <p:graphicFrame>
        <p:nvGraphicFramePr>
          <p:cNvPr id="1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788920"/>
          <a:ext cx="11091672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1463040"/>
                <a:gridCol w="1463040"/>
                <a:gridCol w="1463040"/>
                <a:gridCol w="1463040"/>
                <a:gridCol w="2496312"/>
              </a:tblGrid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Leads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Tours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Move-ins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Move-outs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PMI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16.7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8.3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Meadowlands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27.3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12.5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29.2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Portfolio Total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20.7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Portfolio PMI 19.5 percent in April. Kensington Victoria leading at 29.2 percent.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1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 / 24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Campaign Highlights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Selected creative from April 2026.</a:t>
            </a:r>
            <a:endParaRPr lang="en-US" sz="1300" dirty="0"/>
          </a:p>
        </p:txBody>
      </p:sp>
      <p:pic>
        <p:nvPicPr>
          <p:cNvPr id="8" name="Image 0" descr="/sessions/gracious-relaxed-johnson/mnt/Capstone decks/welltower-deck-builder-demo-data/welltower-2026-04/09_marketing_creative/aspen-ridge_culinary-partnership_instagram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548640" y="2743200"/>
            <a:ext cx="3575304" cy="1554480"/>
          </a:xfrm>
          <a:prstGeom prst="rect">
            <a:avLst/>
          </a:prstGeom>
        </p:spPr>
      </p:pic>
      <p:pic>
        <p:nvPicPr>
          <p:cNvPr id="9" name="Image 1" descr="/sessions/gracious-relaxed-johnson/mnt/Capstone decks/welltower-deck-builder-demo-data/welltower-2026-04/09_marketing_creative/aspen-ridge_passports-to-paradise_facebook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4306824" y="2743200"/>
            <a:ext cx="3575304" cy="1554480"/>
          </a:xfrm>
          <a:prstGeom prst="rect">
            <a:avLst/>
          </a:prstGeom>
        </p:spPr>
      </p:pic>
      <p:pic>
        <p:nvPicPr>
          <p:cNvPr id="10" name="Image 2" descr="/sessions/gracious-relaxed-johnson/mnt/Capstone decks/welltower-deck-builder-demo-data/welltower-2026-04/09_marketing_creative/inglewood_spring-open-house_instagram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8065008" y="2743200"/>
            <a:ext cx="3575304" cy="1554480"/>
          </a:xfrm>
          <a:prstGeom prst="rect">
            <a:avLst/>
          </a:prstGeom>
        </p:spPr>
      </p:pic>
      <p:pic>
        <p:nvPicPr>
          <p:cNvPr id="11" name="Image 3" descr="/sessions/gracious-relaxed-johnson/mnt/Capstone decks/welltower-deck-builder-demo-data/welltower-2026-04/09_marketing_creative/kensington-victoria_memory-care_facebook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548640" y="4480560"/>
            <a:ext cx="3575304" cy="1554480"/>
          </a:xfrm>
          <a:prstGeom prst="rect">
            <a:avLst/>
          </a:prstGeom>
        </p:spPr>
      </p:pic>
      <p:pic>
        <p:nvPicPr>
          <p:cNvPr id="12" name="Image 4" descr="/sessions/gracious-relaxed-johnson/mnt/Capstone decks/welltower-deck-builder-demo-data/welltower-2026-04/09_marketing_creative/meadowlands_resident-stories_facebook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4306824" y="4480560"/>
            <a:ext cx="3575304" cy="1554480"/>
          </a:xfrm>
          <a:prstGeom prst="rect">
            <a:avLst/>
          </a:prstGeom>
        </p:spPr>
      </p:pic>
      <p:pic>
        <p:nvPicPr>
          <p:cNvPr id="13" name="Image 5" descr="/sessions/gracious-relaxed-johnson/mnt/Capstone decks/welltower-deck-builder-demo-data/welltower-2026-04/09_marketing_creative/parkwood-place_bistro-launch_email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8065008" y="4480560"/>
            <a:ext cx="3575304" cy="1554480"/>
          </a:xfrm>
          <a:prstGeom prst="rect">
            <a:avLst/>
          </a:prstGeom>
        </p:spPr>
      </p:pic>
      <p:sp>
        <p:nvSpPr>
          <p:cNvPr id="14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Campaign spend $24,800 in April. Lead volume up 14 percent over March on six percent more spend.</a:t>
            </a:r>
            <a:endParaRPr lang="en-US" sz="1100" dirty="0"/>
          </a:p>
        </p:txBody>
      </p:sp>
      <p:sp>
        <p:nvSpPr>
          <p:cNvPr id="15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6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 / 24</a:t>
            </a:r>
            <a:endParaRPr lang="en-US" sz="900" dirty="0"/>
          </a:p>
        </p:txBody>
      </p:sp>
      <p:sp>
        <p:nvSpPr>
          <p:cNvPr id="17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Initiatives Narrative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Three campaign tracks. Strongest open-house event of Q1.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2743200"/>
            <a:ext cx="11091672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April was anchored on three campaign tracks: Passports to Paradise (lifestyle and travel storytelling), Spring Open House (live-event lead generation), and Memory Care Excellence (Kensington Victoria specifically). Combined campaign spend of $24,800 across paid social and Google Ads. Total leads up 14 percent over March on a 6 percent spend increase.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548640" y="446227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0" name="Text 8"/>
          <p:cNvSpPr/>
          <p:nvPr/>
        </p:nvSpPr>
        <p:spPr>
          <a:xfrm>
            <a:off x="868680" y="429768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Spring Open House across all communities. 38 prospects at Aspen Ridge alone. Three deposits within ten days.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548640" y="491947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2" name="Text 10"/>
          <p:cNvSpPr/>
          <p:nvPr/>
        </p:nvSpPr>
        <p:spPr>
          <a:xfrm>
            <a:off x="868680" y="475488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Passports to Paradise (Hawaii and Greece) ran at three communities. 14 referral conversations generated.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48640" y="537667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4" name="Text 12"/>
          <p:cNvSpPr/>
          <p:nvPr/>
        </p:nvSpPr>
        <p:spPr>
          <a:xfrm>
            <a:off x="868680" y="521208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Memory Care Excellence campaign at Kensington Victoria. Two qualified hospital referrals converted to move-ins.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548640" y="583387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6" name="Text 14"/>
          <p:cNvSpPr/>
          <p:nvPr/>
        </p:nvSpPr>
        <p:spPr>
          <a:xfrm>
            <a:off x="868680" y="566928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Bistro Launch at Parkwood Place featured in local newspaper. Three earned-media mentions plus paid amplification.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8" name="Text 16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 / 24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Google Ads Performance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Spend, clicks, leads, CPL, conversion by community.</a:t>
            </a:r>
            <a:endParaRPr lang="en-US" sz="1300" dirty="0"/>
          </a:p>
        </p:txBody>
      </p:sp>
      <p:graphicFrame>
        <p:nvGraphicFramePr>
          <p:cNvPr id="1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788920"/>
          <a:ext cx="11091672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1645920"/>
                <a:gridCol w="1463040"/>
                <a:gridCol w="1280160"/>
                <a:gridCol w="1645920"/>
                <a:gridCol w="1764792"/>
              </a:tblGrid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Spend (CAD)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Clicks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Leads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CPL (CAD)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Conversion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1450.0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103.57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4.5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980.0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218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122.5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3.7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Meadowlands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1620.0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354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90.0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5.1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1180.0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268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107.27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4.1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1840.0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87.62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5.3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Portfolio Total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7070.0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1548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98.19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4.7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Portfolio CPL $98.19. Best-performing community Kensington Victoria at $87.62.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1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17 / 24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Leads by Source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Per-community lead counts split by acquisition channel.</a:t>
            </a:r>
            <a:endParaRPr lang="en-US" sz="1300" dirty="0"/>
          </a:p>
        </p:txBody>
      </p:sp>
      <p:graphicFrame>
        <p:nvGraphicFramePr>
          <p:cNvPr id="1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788920"/>
          <a:ext cx="11091672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1371600"/>
                <a:gridCol w="1371600"/>
                <a:gridCol w="1371600"/>
                <a:gridCol w="1371600"/>
                <a:gridCol w="1371600"/>
                <a:gridCol w="1490472"/>
              </a:tblGrid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Total Leads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Web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Phone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Walk-in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Referral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Other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Meadowlands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27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Portfolio Total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164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Web remains the strongest single source at 47 percent of total portfolio leads.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1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 / 24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FINANCIAL PERFORMANCE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Month — April 2026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Actual versus budget by line item with variance commentary.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743200"/>
            <a:ext cx="2697480" cy="1417320"/>
          </a:xfrm>
          <a:prstGeom prst="rect">
            <a:avLst/>
          </a:prstGeom>
          <a:solidFill>
            <a:srgbClr val="1D304A"/>
          </a:solidFill>
          <a:ln/>
        </p:spPr>
      </p:sp>
      <p:sp>
        <p:nvSpPr>
          <p:cNvPr id="9" name="Text 7"/>
          <p:cNvSpPr/>
          <p:nvPr/>
        </p:nvSpPr>
        <p:spPr>
          <a:xfrm>
            <a:off x="731520" y="290779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spc="400" kern="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REVENUE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731520" y="3200400"/>
            <a:ext cx="2331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$5,486,200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731520" y="374904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+66,200 (+1.2%)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3364992" y="2743200"/>
            <a:ext cx="2697480" cy="1417320"/>
          </a:xfrm>
          <a:prstGeom prst="rect">
            <a:avLst/>
          </a:prstGeom>
          <a:solidFill>
            <a:srgbClr val="1D304A"/>
          </a:solidFill>
          <a:ln/>
        </p:spPr>
      </p:sp>
      <p:sp>
        <p:nvSpPr>
          <p:cNvPr id="13" name="Text 11"/>
          <p:cNvSpPr/>
          <p:nvPr/>
        </p:nvSpPr>
        <p:spPr>
          <a:xfrm>
            <a:off x="3547872" y="290779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spc="400" kern="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SALARIES &amp; BENEFITS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3547872" y="3200400"/>
            <a:ext cx="2331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$2,347,800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3547872" y="374904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+37,800 (+1.6%)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181344" y="2743200"/>
            <a:ext cx="2697480" cy="1417320"/>
          </a:xfrm>
          <a:prstGeom prst="rect">
            <a:avLst/>
          </a:prstGeom>
          <a:solidFill>
            <a:srgbClr val="1D304A"/>
          </a:solidFill>
          <a:ln/>
        </p:spPr>
      </p:sp>
      <p:sp>
        <p:nvSpPr>
          <p:cNvPr id="17" name="Text 15"/>
          <p:cNvSpPr/>
          <p:nvPr/>
        </p:nvSpPr>
        <p:spPr>
          <a:xfrm>
            <a:off x="6364224" y="290779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spc="400" kern="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OPERATING EXPENSES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6364224" y="3200400"/>
            <a:ext cx="2331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$1,124,500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6364224" y="374904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-55,500 (-4.7%)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8997696" y="2743200"/>
            <a:ext cx="2697480" cy="1417320"/>
          </a:xfrm>
          <a:prstGeom prst="rect">
            <a:avLst/>
          </a:prstGeom>
          <a:solidFill>
            <a:srgbClr val="1D304A"/>
          </a:solidFill>
          <a:ln/>
        </p:spPr>
      </p:sp>
      <p:sp>
        <p:nvSpPr>
          <p:cNvPr id="21" name="Text 19"/>
          <p:cNvSpPr/>
          <p:nvPr/>
        </p:nvSpPr>
        <p:spPr>
          <a:xfrm>
            <a:off x="9180576" y="290779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spc="400" kern="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NOI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9180576" y="3200400"/>
            <a:ext cx="2331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$1,515,600</a:t>
            </a:r>
            <a:endParaRPr lang="en-US" sz="2200" dirty="0"/>
          </a:p>
        </p:txBody>
      </p:sp>
      <p:sp>
        <p:nvSpPr>
          <p:cNvPr id="23" name="Text 21"/>
          <p:cNvSpPr/>
          <p:nvPr/>
        </p:nvSpPr>
        <p:spPr>
          <a:xfrm>
            <a:off x="9180576" y="374904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+75,600 (+5.2%)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548640" y="459943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25" name="Text 23"/>
          <p:cNvSpPr/>
          <p:nvPr/>
        </p:nvSpPr>
        <p:spPr>
          <a:xfrm>
            <a:off x="868680" y="443484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NOI of $1,515,600, with a positive variance of $75,600 or 5.2 percent above budget.</a:t>
            </a:r>
            <a:endParaRPr lang="en-US" sz="1200" dirty="0"/>
          </a:p>
        </p:txBody>
      </p:sp>
      <p:sp>
        <p:nvSpPr>
          <p:cNvPr id="26" name="Shape 24"/>
          <p:cNvSpPr/>
          <p:nvPr/>
        </p:nvSpPr>
        <p:spPr>
          <a:xfrm>
            <a:off x="548640" y="505663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27" name="Text 25"/>
          <p:cNvSpPr/>
          <p:nvPr/>
        </p:nvSpPr>
        <p:spPr>
          <a:xfrm>
            <a:off x="868680" y="489204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Operating Expenses showing savings of $55,500, mainly due to lower-than-anticipated food, repairs and general maintenance.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548640" y="551383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29" name="Text 27"/>
          <p:cNvSpPr/>
          <p:nvPr/>
        </p:nvSpPr>
        <p:spPr>
          <a:xfrm>
            <a:off x="868680" y="534924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Revenue $5,486,200, plus 1.2 percent above budget. Kensington Victoria leading the portfolio.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548640" y="597103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31" name="Text 29"/>
          <p:cNvSpPr/>
          <p:nvPr/>
        </p:nvSpPr>
        <p:spPr>
          <a:xfrm>
            <a:off x="868680" y="580644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Salaries and Benefits $2,347,800, plus 1.6 percent above budget. Driven by higher-than-planned overtime in two communities.</a:t>
            </a:r>
            <a:endParaRPr lang="en-US" sz="1200" dirty="0"/>
          </a:p>
        </p:txBody>
      </p:sp>
      <p:sp>
        <p:nvSpPr>
          <p:cNvPr id="32" name="Shape 30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33" name="Text 31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19 / 24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April 2026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Four sections. Twenty-four pages. Twelve communities.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834640"/>
            <a:ext cx="502920" cy="502920"/>
          </a:xfrm>
          <a:prstGeom prst="ellipse">
            <a:avLst/>
          </a:prstGeom>
          <a:solidFill>
            <a:srgbClr val="01558F"/>
          </a:solidFill>
          <a:ln/>
        </p:spPr>
      </p:sp>
      <p:sp>
        <p:nvSpPr>
          <p:cNvPr id="9" name="Text 7"/>
          <p:cNvSpPr/>
          <p:nvPr/>
        </p:nvSpPr>
        <p:spPr>
          <a:xfrm>
            <a:off x="548640" y="283464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234440" y="278892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Operations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1234440" y="3172968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highlights, HR snapshot, labour relations.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48640" y="3611880"/>
            <a:ext cx="502920" cy="502920"/>
          </a:xfrm>
          <a:prstGeom prst="ellipse">
            <a:avLst/>
          </a:prstGeom>
          <a:solidFill>
            <a:srgbClr val="01558F"/>
          </a:solidFill>
          <a:ln/>
        </p:spPr>
      </p:sp>
      <p:sp>
        <p:nvSpPr>
          <p:cNvPr id="13" name="Text 11"/>
          <p:cNvSpPr/>
          <p:nvPr/>
        </p:nvSpPr>
        <p:spPr>
          <a:xfrm>
            <a:off x="548640" y="361188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1234440" y="356616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Sales and Occupancy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1234440" y="3950208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Census, vacancy, futures, projections, funnel metrics.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548640" y="4389120"/>
            <a:ext cx="502920" cy="502920"/>
          </a:xfrm>
          <a:prstGeom prst="ellipse">
            <a:avLst/>
          </a:prstGeom>
          <a:solidFill>
            <a:srgbClr val="01558F"/>
          </a:solidFill>
          <a:ln/>
        </p:spPr>
      </p:sp>
      <p:sp>
        <p:nvSpPr>
          <p:cNvPr id="17" name="Text 15"/>
          <p:cNvSpPr/>
          <p:nvPr/>
        </p:nvSpPr>
        <p:spPr>
          <a:xfrm>
            <a:off x="548640" y="438912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234440" y="434340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Financial Performance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1234440" y="4727448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Portfolio P&amp;L month and YTD, site-level appendices.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48640" y="5166360"/>
            <a:ext cx="502920" cy="502920"/>
          </a:xfrm>
          <a:prstGeom prst="ellipse">
            <a:avLst/>
          </a:prstGeom>
          <a:solidFill>
            <a:srgbClr val="01558F"/>
          </a:solidFill>
          <a:ln/>
        </p:spPr>
      </p:sp>
      <p:sp>
        <p:nvSpPr>
          <p:cNvPr id="21" name="Text 19"/>
          <p:cNvSpPr/>
          <p:nvPr/>
        </p:nvSpPr>
        <p:spPr>
          <a:xfrm>
            <a:off x="548640" y="516636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1234440" y="512064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Asset Management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1234440" y="5504688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Capex tracker with WT-managed and OPT-managed split.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25" name="Text 23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 / 24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FINANCIAL PERFORMANCE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Year to Date — through April 2026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Actual versus budget by line item with variance commentary.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743200"/>
            <a:ext cx="2697480" cy="1417320"/>
          </a:xfrm>
          <a:prstGeom prst="rect">
            <a:avLst/>
          </a:prstGeom>
          <a:solidFill>
            <a:srgbClr val="1D304A"/>
          </a:solidFill>
          <a:ln/>
        </p:spPr>
      </p:sp>
      <p:sp>
        <p:nvSpPr>
          <p:cNvPr id="9" name="Text 7"/>
          <p:cNvSpPr/>
          <p:nvPr/>
        </p:nvSpPr>
        <p:spPr>
          <a:xfrm>
            <a:off x="731520" y="290779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spc="400" kern="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REVENUE</a:t>
            </a:r>
            <a:endParaRPr lang="en-US" sz="950" dirty="0"/>
          </a:p>
        </p:txBody>
      </p:sp>
      <p:sp>
        <p:nvSpPr>
          <p:cNvPr id="10" name="Text 8"/>
          <p:cNvSpPr/>
          <p:nvPr/>
        </p:nvSpPr>
        <p:spPr>
          <a:xfrm>
            <a:off x="731520" y="3200400"/>
            <a:ext cx="2331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$22,164,248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731520" y="374904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+267,448 (+1.2%)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3364992" y="2743200"/>
            <a:ext cx="2697480" cy="1417320"/>
          </a:xfrm>
          <a:prstGeom prst="rect">
            <a:avLst/>
          </a:prstGeom>
          <a:solidFill>
            <a:srgbClr val="1D304A"/>
          </a:solidFill>
          <a:ln/>
        </p:spPr>
      </p:sp>
      <p:sp>
        <p:nvSpPr>
          <p:cNvPr id="13" name="Text 11"/>
          <p:cNvSpPr/>
          <p:nvPr/>
        </p:nvSpPr>
        <p:spPr>
          <a:xfrm>
            <a:off x="3547872" y="290779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spc="400" kern="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SALARIES &amp; BENEFITS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3547872" y="3200400"/>
            <a:ext cx="2331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$9,297,288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3547872" y="374904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+149,688 (+1.6%)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6181344" y="2743200"/>
            <a:ext cx="2697480" cy="1417320"/>
          </a:xfrm>
          <a:prstGeom prst="rect">
            <a:avLst/>
          </a:prstGeom>
          <a:solidFill>
            <a:srgbClr val="1D304A"/>
          </a:solidFill>
          <a:ln/>
        </p:spPr>
      </p:sp>
      <p:sp>
        <p:nvSpPr>
          <p:cNvPr id="17" name="Text 15"/>
          <p:cNvSpPr/>
          <p:nvPr/>
        </p:nvSpPr>
        <p:spPr>
          <a:xfrm>
            <a:off x="6364224" y="290779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spc="400" kern="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OPERATING EXPENSES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6364224" y="3200400"/>
            <a:ext cx="2331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$4,610,450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6364224" y="374904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-227,550 (-4.7%)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8997696" y="2743200"/>
            <a:ext cx="2697480" cy="1417320"/>
          </a:xfrm>
          <a:prstGeom prst="rect">
            <a:avLst/>
          </a:prstGeom>
          <a:solidFill>
            <a:srgbClr val="1D304A"/>
          </a:solidFill>
          <a:ln/>
        </p:spPr>
      </p:sp>
      <p:sp>
        <p:nvSpPr>
          <p:cNvPr id="21" name="Text 19"/>
          <p:cNvSpPr/>
          <p:nvPr/>
        </p:nvSpPr>
        <p:spPr>
          <a:xfrm>
            <a:off x="9180576" y="290779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spc="400" kern="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NOI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9180576" y="3200400"/>
            <a:ext cx="2331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$6,263,310</a:t>
            </a:r>
            <a:endParaRPr lang="en-US" sz="2200" dirty="0"/>
          </a:p>
        </p:txBody>
      </p:sp>
      <p:sp>
        <p:nvSpPr>
          <p:cNvPr id="23" name="Text 21"/>
          <p:cNvSpPr/>
          <p:nvPr/>
        </p:nvSpPr>
        <p:spPr>
          <a:xfrm>
            <a:off x="9180576" y="374904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+312,110 (+5.2%)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548640" y="459943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25" name="Text 23"/>
          <p:cNvSpPr/>
          <p:nvPr/>
        </p:nvSpPr>
        <p:spPr>
          <a:xfrm>
            <a:off x="868680" y="443484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YTD NOI $6,123,000, plus 3.8 percent above budget across the first four months.</a:t>
            </a:r>
            <a:endParaRPr lang="en-US" sz="1200" dirty="0"/>
          </a:p>
        </p:txBody>
      </p:sp>
      <p:sp>
        <p:nvSpPr>
          <p:cNvPr id="26" name="Shape 24"/>
          <p:cNvSpPr/>
          <p:nvPr/>
        </p:nvSpPr>
        <p:spPr>
          <a:xfrm>
            <a:off x="548640" y="505663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27" name="Text 25"/>
          <p:cNvSpPr/>
          <p:nvPr/>
        </p:nvSpPr>
        <p:spPr>
          <a:xfrm>
            <a:off x="868680" y="489204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YTD Operating Expenses $4,610,400, tracking 4.7 percent under budget. Underspend is timing-related, not structural.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548640" y="551383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29" name="Text 27"/>
          <p:cNvSpPr/>
          <p:nvPr/>
        </p:nvSpPr>
        <p:spPr>
          <a:xfrm>
            <a:off x="868680" y="534924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YTD Revenue $22,164,200, plus 1.2 percent above budget. Consistent month over month.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548640" y="597103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31" name="Text 29"/>
          <p:cNvSpPr/>
          <p:nvPr/>
        </p:nvSpPr>
        <p:spPr>
          <a:xfrm>
            <a:off x="868680" y="5806440"/>
            <a:ext cx="106070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YTD Salaries and Benefits $9,297,300, plus 2.4 percent above budget. Expected to normalize as agency reliance moderates.</a:t>
            </a:r>
            <a:endParaRPr lang="en-US" sz="1200" dirty="0"/>
          </a:p>
        </p:txBody>
      </p:sp>
      <p:sp>
        <p:nvSpPr>
          <p:cNvPr id="32" name="Shape 30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33" name="Text 31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 / 24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APPENDIX  ·  SITE-LEVEL P&amp;L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Appendix A — Month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Welltower-specific. Revenue, S&amp;B, OpEx, Property, NOI by community.</a:t>
            </a:r>
            <a:endParaRPr lang="en-US" sz="1300" dirty="0"/>
          </a:p>
        </p:txBody>
      </p:sp>
      <p:graphicFrame>
        <p:nvGraphicFramePr>
          <p:cNvPr id="2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788920"/>
          <a:ext cx="11091672" cy="914400"/>
        </p:xfrm>
        <a:graphic>
          <a:graphicData uri="http://schemas.openxmlformats.org/drawingml/2006/table">
            <a:tbl>
              <a:tblPr/>
              <a:tblGrid>
                <a:gridCol w="2286000"/>
                <a:gridCol w="1463040"/>
                <a:gridCol w="1463040"/>
                <a:gridCol w="1463040"/>
                <a:gridCol w="1463040"/>
                <a:gridCol w="1463040"/>
                <a:gridCol w="1490472"/>
              </a:tblGrid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Line Item / 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Meadowlands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Portfolio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Revenue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1,234,500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962,400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1,098,200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1,056,800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1,134,300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5,486,200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Salaries &amp; Benefits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528,000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412,600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472,600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458,700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475,900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2,347,800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Operating Expenses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252,800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198,400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224,500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218,200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230,600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1,124,500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Property Expenses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112,000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87,600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99,300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96,400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103,000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498,300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NOI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341,700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263,800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301,800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283,500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324,800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1,515,600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Site-level breakdown reported to Welltower only. Confidentiality is structural.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1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21 / 24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APPENDIX  ·  SITE-LEVEL P&amp;L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Appendix B — Year to Date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Welltower-specific. Revenue, S&amp;B, OpEx, Property, NOI by community.</a:t>
            </a:r>
            <a:endParaRPr lang="en-US" sz="1300" dirty="0"/>
          </a:p>
        </p:txBody>
      </p:sp>
      <p:graphicFrame>
        <p:nvGraphicFramePr>
          <p:cNvPr id="23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788920"/>
          <a:ext cx="11091672" cy="914400"/>
        </p:xfrm>
        <a:graphic>
          <a:graphicData uri="http://schemas.openxmlformats.org/drawingml/2006/table">
            <a:tbl>
              <a:tblPr/>
              <a:tblGrid>
                <a:gridCol w="2286000"/>
                <a:gridCol w="1463040"/>
                <a:gridCol w="1463040"/>
                <a:gridCol w="1463040"/>
                <a:gridCol w="1463040"/>
                <a:gridCol w="1463040"/>
                <a:gridCol w="1490472"/>
              </a:tblGrid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Line Item / 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Meadowlands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Portfolio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Revenue (YTD)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4,987,380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3,888,096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4,436,728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4,269,472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4,582,572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22,164,248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Salaries &amp; Benefits (YTD)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2,090,880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1,633,896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1,871,496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1,816,452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1,884,564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9,297,288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Operating Expenses (YTD)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1,036,479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813,439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920,449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894,619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945,459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4,610,445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Property Expenses (YTD)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448,000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350,400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397,200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385,600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1,993,200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NOI (YTD)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1,412,021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1,090,361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1,247,583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1,172,801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1,340,549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6,263,315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YTD multipliers applied at the source. Numbers tie to the consolidated YTD P&amp;L.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1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22 / 24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ASSET MANAGEMENT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Capex Tracker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WT-managed and OPT-managed projects with status and progress.</a:t>
            </a:r>
            <a:endParaRPr lang="en-US" sz="1300" dirty="0"/>
          </a:p>
        </p:txBody>
      </p:sp>
      <p:graphicFrame>
        <p:nvGraphicFramePr>
          <p:cNvPr id="2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697480"/>
          <a:ext cx="11091672" cy="914400"/>
        </p:xfrm>
        <a:graphic>
          <a:graphicData uri="http://schemas.openxmlformats.org/drawingml/2006/table">
            <a:tbl>
              <a:tblPr/>
              <a:tblGrid>
                <a:gridCol w="3108960"/>
                <a:gridCol w="1828800"/>
                <a:gridCol w="1371600"/>
                <a:gridCol w="1280160"/>
                <a:gridCol w="1280160"/>
                <a:gridCol w="822960"/>
                <a:gridCol w="1399032"/>
              </a:tblGrid>
              <a:tr h="24688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Project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Category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Budget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YTD Spend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% Done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 Status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24688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Boiler replacement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WT-managed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$95,000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$76,000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80%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 issued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24688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AL dining wing wall removal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OPT-managed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$42,000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$41,200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Closed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88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HVAC repair — IL east wing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OPT-managed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$42,000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$38,000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Closed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24688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Generator installation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Meadowlands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WT-managed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$78,000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$78,000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Closed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88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Roof patching — Parkwood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WT-managed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$32,000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Quotes received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24688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Bistro fit-out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OPT-managed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$56,000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$52,000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95%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 issued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88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MC wing renovation Phase 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OPT-managed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$145,000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$142,000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Closed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24688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Generator service contract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WT-managed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$18,000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$18,000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100%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Closed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88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Suite refresh program (rolling)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Portfolio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OPT-managed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$240,000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$168,000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70%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 issued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</a:tbl>
          </a:graphicData>
        </a:graphic>
      </p:graphicFrame>
      <p:sp>
        <p:nvSpPr>
          <p:cNvPr id="9" name="Shape 6"/>
          <p:cNvSpPr/>
          <p:nvPr/>
        </p:nvSpPr>
        <p:spPr>
          <a:xfrm>
            <a:off x="548640" y="5596128"/>
            <a:ext cx="13716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0" name="Text 7"/>
          <p:cNvSpPr/>
          <p:nvPr/>
        </p:nvSpPr>
        <p:spPr>
          <a:xfrm>
            <a:off x="777240" y="5486400"/>
            <a:ext cx="10698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Boiler replacement at Aspen Ridge 80 percent complete. Completion expected mid-May 2026.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548640" y="5870448"/>
            <a:ext cx="13716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2" name="Text 9"/>
          <p:cNvSpPr/>
          <p:nvPr/>
        </p:nvSpPr>
        <p:spPr>
          <a:xfrm>
            <a:off x="777240" y="5760720"/>
            <a:ext cx="10698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Generator commissioned at Meadowlands April 22. Power resilience materially improved.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548640" y="6144768"/>
            <a:ext cx="13716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4" name="Text 11"/>
          <p:cNvSpPr/>
          <p:nvPr/>
        </p:nvSpPr>
        <p:spPr>
          <a:xfrm>
            <a:off x="777240" y="6035040"/>
            <a:ext cx="10698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YTD capex tracking against budget. Approved and pending POs signaling acceleration in May and June.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6" name="Text 13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23 / 24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E284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4" name="Shape 2"/>
          <p:cNvSpPr/>
          <p:nvPr/>
        </p:nvSpPr>
        <p:spPr>
          <a:xfrm>
            <a:off x="11777472" y="548640"/>
            <a:ext cx="91440" cy="5760720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5" name="Shape 3"/>
          <p:cNvSpPr/>
          <p:nvPr/>
        </p:nvSpPr>
        <p:spPr>
          <a:xfrm>
            <a:off x="11631168" y="914400"/>
            <a:ext cx="91440" cy="5029200"/>
          </a:xfrm>
          <a:prstGeom prst="rect">
            <a:avLst/>
          </a:prstGeom>
          <a:solidFill>
            <a:srgbClr val="01558F">
              <a:alpha val="75000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11484864" y="1280160"/>
            <a:ext cx="91440" cy="4297680"/>
          </a:xfrm>
          <a:prstGeom prst="rect">
            <a:avLst/>
          </a:prstGeom>
          <a:solidFill>
            <a:srgbClr val="156082">
              <a:alpha val="50000"/>
            </a:srgbClr>
          </a:solidFill>
          <a:ln/>
        </p:spPr>
      </p:sp>
      <p:sp>
        <p:nvSpPr>
          <p:cNvPr id="7" name="Text 5"/>
          <p:cNvSpPr/>
          <p:nvPr/>
        </p:nvSpPr>
        <p:spPr>
          <a:xfrm>
            <a:off x="548640" y="21945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800" kern="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FOR WELLTOWER  ·  APRIL 2026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60604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9" name="Text 7"/>
          <p:cNvSpPr/>
          <p:nvPr/>
        </p:nvSpPr>
        <p:spPr>
          <a:xfrm>
            <a:off x="548640" y="2788920"/>
            <a:ext cx="10058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Monthly Report</a:t>
            </a:r>
            <a:endParaRPr lang="en-US" sz="3800" dirty="0"/>
          </a:p>
        </p:txBody>
      </p:sp>
      <p:sp>
        <p:nvSpPr>
          <p:cNvPr id="10" name="Text 8"/>
          <p:cNvSpPr/>
          <p:nvPr/>
        </p:nvSpPr>
        <p:spPr>
          <a:xfrm>
            <a:off x="548640" y="3886200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Numbers tied to source. Voice anchored on prior approved decks.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548640" y="4937760"/>
            <a:ext cx="1042416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2" name="Text 10"/>
          <p:cNvSpPr/>
          <p:nvPr/>
        </p:nvSpPr>
        <p:spPr>
          <a:xfrm>
            <a:off x="548640" y="5074920"/>
            <a:ext cx="10424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Generated by the Optima Living Board Deck Builder.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548640" y="5532120"/>
            <a:ext cx="104241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Built on the JV Partner Board Deck Automation framework.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4E1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Phase 0 prototype.  ·  May 2026.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OPERATIONS HIGHLIGHTS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Aspen Ridge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April 2026  ·  AB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9077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9" name="Text 7"/>
          <p:cNvSpPr/>
          <p:nvPr/>
        </p:nvSpPr>
        <p:spPr>
          <a:xfrm>
            <a:off x="868680" y="27432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Spring open house drew 38 prospects across two weekends. Three deposits placed within ten days, two of which converted to signed leases by month-end.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548640" y="35935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1" name="Text 9"/>
          <p:cNvSpPr/>
          <p:nvPr/>
        </p:nvSpPr>
        <p:spPr>
          <a:xfrm>
            <a:off x="868680" y="34290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 activity programming launched mid-month. Resident participation up 22 percent week over week. Particularly strong engagement in the new horticultural therapy block.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48640" y="42793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3" name="Text 11"/>
          <p:cNvSpPr/>
          <p:nvPr/>
        </p:nvSpPr>
        <p:spPr>
          <a:xfrm>
            <a:off x="868680" y="41148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Wall removal project in the AL dining wing completed on schedule. Residents and care staff are positive on the new sightlines and reduced noise transfer.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548640" y="49651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5" name="Text 13"/>
          <p:cNvSpPr/>
          <p:nvPr/>
        </p:nvSpPr>
        <p:spPr>
          <a:xfrm>
            <a:off x="868680" y="48006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new culinary partnerships finalized for the Q2 dining program. Local sourcing emphasis aligning with the broader Optima dining strategy.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548640" y="56509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7" name="Text 15"/>
          <p:cNvSpPr/>
          <p:nvPr/>
        </p:nvSpPr>
        <p:spPr>
          <a:xfrm>
            <a:off x="868680" y="54864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Justine Patricio led a cross-community shadow program with two new GMs from the May-onboarding cohort.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9" name="Text 17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 / 24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OPERATIONS HIGHLIGHTS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Inglewood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April 2026  ·  AB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9077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9" name="Text 7"/>
          <p:cNvSpPr/>
          <p:nvPr/>
        </p:nvSpPr>
        <p:spPr>
          <a:xfrm>
            <a:off x="868680" y="27432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Annual resident satisfaction survey completed with 87 percent response rate. Top-quartile scores on dining, housekeeping, and staff responsiveness.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548640" y="35935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1" name="Text 9"/>
          <p:cNvSpPr/>
          <p:nvPr/>
        </p:nvSpPr>
        <p:spPr>
          <a:xfrm>
            <a:off x="868680" y="34290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HVAC repair work completed in the IL east wing. Original budget of $42K came in at $38K. No service interruption to residents.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48640" y="42793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3" name="Text 11"/>
          <p:cNvSpPr/>
          <p:nvPr/>
        </p:nvSpPr>
        <p:spPr>
          <a:xfrm>
            <a:off x="868680" y="41148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Sales pipeline softened relative to March. Two move-outs above forecast contributed to the occupancy variance.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548640" y="49651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5" name="Text 13"/>
          <p:cNvSpPr/>
          <p:nvPr/>
        </p:nvSpPr>
        <p:spPr>
          <a:xfrm>
            <a:off x="868680" y="48006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 sales coordinator started March 30. Ramping up tour conversion. Early signs are encouraging on PMI.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548640" y="56509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7" name="Text 15"/>
          <p:cNvSpPr/>
          <p:nvPr/>
        </p:nvSpPr>
        <p:spPr>
          <a:xfrm>
            <a:off x="868680" y="54864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Maria Bouchard chairing the Welltower-wide CRM transition working group.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9" name="Text 17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 / 24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OPERATIONS HIGHLIGHTS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Meadowlands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April 2026  ·  AB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9077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9" name="Text 7"/>
          <p:cNvSpPr/>
          <p:nvPr/>
        </p:nvSpPr>
        <p:spPr>
          <a:xfrm>
            <a:off x="868680" y="27432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Strong April sales month. Six move-ins, two move-outs, NOI tracking $14K above budget for the period.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548640" y="35935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1" name="Text 9"/>
          <p:cNvSpPr/>
          <p:nvPr/>
        </p:nvSpPr>
        <p:spPr>
          <a:xfrm>
            <a:off x="868680" y="34290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Capital project: new generator installed and commissioned. Power resilience materially improved going into wildfire season.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48640" y="42793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3" name="Text 11"/>
          <p:cNvSpPr/>
          <p:nvPr/>
        </p:nvSpPr>
        <p:spPr>
          <a:xfrm>
            <a:off x="868680" y="41148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Resident family advisory committee held its quarterly meeting. Three operational improvements logged for Q2 implementation.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548640" y="49651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5" name="Text 13"/>
          <p:cNvSpPr/>
          <p:nvPr/>
        </p:nvSpPr>
        <p:spPr>
          <a:xfrm>
            <a:off x="868680" y="48006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Employee engagement survey complete. Annualized turnover at 11.4 percent, below portfolio average and Optima target.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548640" y="56509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7" name="Text 15"/>
          <p:cNvSpPr/>
          <p:nvPr/>
        </p:nvSpPr>
        <p:spPr>
          <a:xfrm>
            <a:off x="868680" y="54864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David Chen completed the Optima leadership development program. Supporting two newer GMs as a peer mentor.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9" name="Text 17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 / 24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OPERATIONS HIGHLIGHTS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Parkwood Place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April 2026  ·  BC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9077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9" name="Text 7"/>
          <p:cNvSpPr/>
          <p:nvPr/>
        </p:nvSpPr>
        <p:spPr>
          <a:xfrm>
            <a:off x="868680" y="27432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 campaign refresh launched April 8. Lead volume up 31 percent versus March on similar spend.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548640" y="35935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1" name="Text 9"/>
          <p:cNvSpPr/>
          <p:nvPr/>
        </p:nvSpPr>
        <p:spPr>
          <a:xfrm>
            <a:off x="868680" y="34290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staff vacancies remain open in care services. Active recruiting. Sarah is partnering with the BC regional team.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48640" y="42793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3" name="Text 11"/>
          <p:cNvSpPr/>
          <p:nvPr/>
        </p:nvSpPr>
        <p:spPr>
          <a:xfrm>
            <a:off x="868680" y="41148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Capital project: roof inspection identified two areas requiring patching ahead of fall. Quotes received, work scheduled for June.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548640" y="49651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5" name="Text 13"/>
          <p:cNvSpPr/>
          <p:nvPr/>
        </p:nvSpPr>
        <p:spPr>
          <a:xfrm>
            <a:off x="868680" y="48006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Resident bistro pilot launched mid-month. Strong early uptake. Will evaluate expansion to other communities in May.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548640" y="56509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7" name="Text 15"/>
          <p:cNvSpPr/>
          <p:nvPr/>
        </p:nvSpPr>
        <p:spPr>
          <a:xfrm>
            <a:off x="868680" y="54864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Sarah O'Connell chairing the BC region GM peer circle through Q2.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9" name="Text 17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 / 24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OPERATIONS HIGHLIGHTS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Kensington Victoria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April 2026  ·  BC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48640" y="29077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9" name="Text 7"/>
          <p:cNvSpPr/>
          <p:nvPr/>
        </p:nvSpPr>
        <p:spPr>
          <a:xfrm>
            <a:off x="868680" y="27432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Highest occupancy month in twelve months. 97.0 percent actual against 96.0 percent budget.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548640" y="35935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1" name="Text 9"/>
          <p:cNvSpPr/>
          <p:nvPr/>
        </p:nvSpPr>
        <p:spPr>
          <a:xfrm>
            <a:off x="868680" y="34290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Memory care wing renovation Phase 1 completed. Two private rooms converted to companion suites at no impact to current residents.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548640" y="42793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3" name="Text 11"/>
          <p:cNvSpPr/>
          <p:nvPr/>
        </p:nvSpPr>
        <p:spPr>
          <a:xfrm>
            <a:off x="868680" y="41148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Staff training: dementia care certification cohort completed. Eight team members now certified.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548640" y="49651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5" name="Text 13"/>
          <p:cNvSpPr/>
          <p:nvPr/>
        </p:nvSpPr>
        <p:spPr>
          <a:xfrm>
            <a:off x="868680" y="48006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Strong referral pipeline from two local hospital social work teams. Two of April's move-ins came through this channel.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548640" y="5650992"/>
            <a:ext cx="164592" cy="4572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17" name="Text 15"/>
          <p:cNvSpPr/>
          <p:nvPr/>
        </p:nvSpPr>
        <p:spPr>
          <a:xfrm>
            <a:off x="868680" y="5486400"/>
            <a:ext cx="10607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Tobias Wei selected to present at the BC Senior Living Association conference in June on memory care best practices.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548640" y="5486400"/>
            <a:ext cx="11091672" cy="594360"/>
          </a:xfrm>
          <a:prstGeom prst="rect">
            <a:avLst/>
          </a:prstGeom>
          <a:solidFill>
            <a:srgbClr val="FFFFFF"/>
          </a:solidFill>
          <a:ln w="9525">
            <a:solidFill>
              <a:srgbClr val="01558F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48640" y="5486400"/>
            <a:ext cx="91440" cy="594360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20" name="Text 18"/>
          <p:cNvSpPr/>
          <p:nvPr/>
        </p:nvSpPr>
        <p:spPr>
          <a:xfrm>
            <a:off x="777240" y="5541264"/>
            <a:ext cx="3657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WATER-RELATED INCIDENT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777240" y="5760720"/>
            <a:ext cx="10972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2026-04-12, 03:14 local. Pinhole leak in MC wing supply line. Auto-shutoff activated. No water damage. No resident impact. Remediation $1,800.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23" name="Text 21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07 / 24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HUMAN RESOURCES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Labour Relations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Three active items. One closed this period.</a:t>
            </a:r>
            <a:endParaRPr lang="en-US" sz="13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788920"/>
          <a:ext cx="11091672" cy="914400"/>
        </p:xfrm>
        <a:graphic>
          <a:graphicData uri="http://schemas.openxmlformats.org/drawingml/2006/table">
            <a:tbl>
              <a:tblPr/>
              <a:tblGrid>
                <a:gridCol w="2194560"/>
                <a:gridCol w="1280160"/>
                <a:gridCol w="4114800"/>
                <a:gridCol w="1463040"/>
                <a:gridCol w="2039112"/>
              </a:tblGrid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Date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Topic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Status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Owner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2026-04-08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Grievance — meal break scheduling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 progress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HR Business Partner / GM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2026-03-22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Scheduling complaint — care services rotation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Resolved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HR Business Partner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2026-04-19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Information request — overtime calculation method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 progress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Payroll / HR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AB items, one BC item. All within standard resolution windows.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1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08 / 24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EAF9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11480"/>
            <a:ext cx="4114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800" kern="0" dirty="0">
                <a:solidFill>
                  <a:srgbClr val="1D30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 LIVING</a:t>
            </a:r>
            <a:endParaRPr lang="en-US" sz="1100" dirty="0"/>
          </a:p>
        </p:txBody>
      </p:sp>
      <p:sp>
        <p:nvSpPr>
          <p:cNvPr id="3" name="Shape 1"/>
          <p:cNvSpPr/>
          <p:nvPr/>
        </p:nvSpPr>
        <p:spPr>
          <a:xfrm>
            <a:off x="548640" y="713232"/>
            <a:ext cx="457200" cy="36576"/>
          </a:xfrm>
          <a:prstGeom prst="rect">
            <a:avLst/>
          </a:prstGeom>
          <a:solidFill>
            <a:srgbClr val="01558F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960120"/>
            <a:ext cx="8229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600" kern="0" dirty="0">
                <a:solidFill>
                  <a:srgbClr val="015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HUMAN RESOURCES</a:t>
            </a:r>
            <a:endParaRPr lang="en-US" sz="1100" dirty="0"/>
          </a:p>
        </p:txBody>
      </p:sp>
      <p:sp>
        <p:nvSpPr>
          <p:cNvPr id="5" name="Shape 3"/>
          <p:cNvSpPr/>
          <p:nvPr/>
        </p:nvSpPr>
        <p:spPr>
          <a:xfrm>
            <a:off x="548640" y="1280160"/>
            <a:ext cx="548640" cy="36576"/>
          </a:xfrm>
          <a:prstGeom prst="rect">
            <a:avLst/>
          </a:prstGeom>
          <a:solidFill>
            <a:srgbClr val="B4E1F2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417320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3000" b="1" dirty="0">
                <a:solidFill>
                  <a:srgbClr val="0F1A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Leadership Snapshot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48640" y="219456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GMs, SLT positions, vacancies, annualized turnover.</a:t>
            </a:r>
            <a:endParaRPr lang="en-US" sz="13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2788920"/>
          <a:ext cx="11091672" cy="914400"/>
        </p:xfrm>
        <a:graphic>
          <a:graphicData uri="http://schemas.openxmlformats.org/drawingml/2006/table">
            <a:tbl>
              <a:tblPr/>
              <a:tblGrid>
                <a:gridCol w="2377440"/>
                <a:gridCol w="2103120"/>
                <a:gridCol w="1280160"/>
                <a:gridCol w="1920240"/>
                <a:gridCol w="1554480"/>
                <a:gridCol w="1856232"/>
              </a:tblGrid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Community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GM Name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GM Status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SLT Position Filled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Vacancy Count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Annualized Turnover %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304A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Aspen Ridge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Justine Patricio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Active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14.2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Inglewood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Maria Bouchard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Active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18.6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Meadowlands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David Chen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Active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11.4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Parkwood Place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Sarah O'Connell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Active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22.3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The Kensington Victoria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Tobias Wei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Active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0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9.8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Portfolio average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000" dirty="0">
                          <a:solidFill>
                            <a:srgbClr val="0F1A2A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15.3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6DB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48640" y="6199632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Portfolio average annualized turnover 15.3 percent. Below Optima target.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6565392"/>
            <a:ext cx="11091672" cy="10973"/>
          </a:xfrm>
          <a:prstGeom prst="rect">
            <a:avLst/>
          </a:prstGeom>
          <a:solidFill>
            <a:srgbClr val="D6DBE3"/>
          </a:solidFill>
          <a:ln/>
        </p:spPr>
      </p:sp>
      <p:sp>
        <p:nvSpPr>
          <p:cNvPr id="11" name="Text 8"/>
          <p:cNvSpPr/>
          <p:nvPr/>
        </p:nvSpPr>
        <p:spPr>
          <a:xfrm>
            <a:off x="548640" y="6601968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09 / 24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8074152" y="6601968"/>
            <a:ext cx="3566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spc="300" kern="0" dirty="0">
                <a:solidFill>
                  <a:srgbClr val="5A6B8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WELLTOWER  ·  APRIL 2026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Welltower Monthly Report — April 2026</dc:title>
  <dc:subject>PptxGenJS Presentation</dc:subject>
  <dc:creator>Optima Living + Flywheel Ventures</dc:creator>
  <cp:lastModifiedBy>Optima Living + Flywheel Ventures</cp:lastModifiedBy>
  <cp:revision>1</cp:revision>
  <dcterms:created xsi:type="dcterms:W3CDTF">2026-05-05T22:00:50Z</dcterms:created>
  <dcterms:modified xsi:type="dcterms:W3CDTF">2026-05-05T22:00:50Z</dcterms:modified>
</cp:coreProperties>
</file>